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  <p:sldMasterId id="2147483722" r:id="rId2"/>
  </p:sldMasterIdLst>
  <p:notesMasterIdLst>
    <p:notesMasterId r:id="rId42"/>
  </p:notesMasterIdLst>
  <p:handoutMasterIdLst>
    <p:handoutMasterId r:id="rId43"/>
  </p:handoutMasterIdLst>
  <p:sldIdLst>
    <p:sldId id="316" r:id="rId3"/>
    <p:sldId id="282" r:id="rId4"/>
    <p:sldId id="1209" r:id="rId5"/>
    <p:sldId id="972" r:id="rId6"/>
    <p:sldId id="1197" r:id="rId7"/>
    <p:sldId id="1159" r:id="rId8"/>
    <p:sldId id="1166" r:id="rId9"/>
    <p:sldId id="1163" r:id="rId10"/>
    <p:sldId id="1161" r:id="rId11"/>
    <p:sldId id="1162" r:id="rId12"/>
    <p:sldId id="1164" r:id="rId13"/>
    <p:sldId id="1165" r:id="rId14"/>
    <p:sldId id="1187" r:id="rId15"/>
    <p:sldId id="1175" r:id="rId16"/>
    <p:sldId id="1176" r:id="rId17"/>
    <p:sldId id="1207" r:id="rId18"/>
    <p:sldId id="1177" r:id="rId19"/>
    <p:sldId id="1179" r:id="rId20"/>
    <p:sldId id="1180" r:id="rId21"/>
    <p:sldId id="1168" r:id="rId22"/>
    <p:sldId id="1169" r:id="rId23"/>
    <p:sldId id="1170" r:id="rId24"/>
    <p:sldId id="1208" r:id="rId25"/>
    <p:sldId id="1204" r:id="rId26"/>
    <p:sldId id="1172" r:id="rId27"/>
    <p:sldId id="1182" r:id="rId28"/>
    <p:sldId id="1211" r:id="rId29"/>
    <p:sldId id="1186" r:id="rId30"/>
    <p:sldId id="1212" r:id="rId31"/>
    <p:sldId id="1213" r:id="rId32"/>
    <p:sldId id="1193" r:id="rId33"/>
    <p:sldId id="1194" r:id="rId34"/>
    <p:sldId id="1195" r:id="rId35"/>
    <p:sldId id="1171" r:id="rId36"/>
    <p:sldId id="1199" r:id="rId37"/>
    <p:sldId id="1210" r:id="rId38"/>
    <p:sldId id="1205" r:id="rId39"/>
    <p:sldId id="1174" r:id="rId40"/>
    <p:sldId id="28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5F6BC20-7D04-6749-BD5B-3E7BA4E169F3}">
          <p14:sldIdLst>
            <p14:sldId id="316"/>
            <p14:sldId id="282"/>
            <p14:sldId id="1209"/>
            <p14:sldId id="972"/>
            <p14:sldId id="1197"/>
            <p14:sldId id="1159"/>
            <p14:sldId id="1166"/>
            <p14:sldId id="1163"/>
            <p14:sldId id="1161"/>
            <p14:sldId id="1162"/>
            <p14:sldId id="1164"/>
            <p14:sldId id="1165"/>
            <p14:sldId id="1187"/>
            <p14:sldId id="1175"/>
            <p14:sldId id="1176"/>
            <p14:sldId id="1207"/>
            <p14:sldId id="1177"/>
            <p14:sldId id="1179"/>
            <p14:sldId id="1180"/>
            <p14:sldId id="1168"/>
            <p14:sldId id="1169"/>
            <p14:sldId id="1170"/>
            <p14:sldId id="1208"/>
            <p14:sldId id="1204"/>
            <p14:sldId id="1172"/>
            <p14:sldId id="1182"/>
            <p14:sldId id="1211"/>
            <p14:sldId id="1186"/>
            <p14:sldId id="1212"/>
            <p14:sldId id="1213"/>
            <p14:sldId id="1193"/>
            <p14:sldId id="1194"/>
            <p14:sldId id="1195"/>
            <p14:sldId id="1171"/>
            <p14:sldId id="1199"/>
            <p14:sldId id="1210"/>
            <p14:sldId id="1205"/>
            <p14:sldId id="1174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58"/>
    <a:srgbClr val="7F7F7F"/>
    <a:srgbClr val="F2F2F2"/>
    <a:srgbClr val="597287"/>
    <a:srgbClr val="43693A"/>
    <a:srgbClr val="C71930"/>
    <a:srgbClr val="70926D"/>
    <a:srgbClr val="7030A0"/>
    <a:srgbClr val="F3EDF9"/>
    <a:srgbClr val="89B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18D4FD-9E20-4B13-AF42-9399F5CD0BB2}" v="945" dt="2020-03-31T16:16:32.507"/>
    <p1510:client id="{469CE4A2-5CB4-480F-84EF-5929F5B2EAF8}" v="165" dt="2020-03-25T04:28:34.593"/>
    <p1510:client id="{B5087631-8EB4-44B7-9C04-7AA61F3CF0E9}" v="5" dt="2020-03-25T17:41:15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226" autoAdjust="0"/>
  </p:normalViewPr>
  <p:slideViewPr>
    <p:cSldViewPr snapToGrid="0" snapToObjects="1">
      <p:cViewPr varScale="1">
        <p:scale>
          <a:sx n="78" d="100"/>
          <a:sy n="78" d="100"/>
        </p:scale>
        <p:origin x="806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818D4FD-9E20-4B13-AF42-9399F5CD0BB2}"/>
    <pc:docChg chg="addSld delSld modSld modSection">
      <pc:chgData name="" userId="" providerId="" clId="Web-{0818D4FD-9E20-4B13-AF42-9399F5CD0BB2}" dt="2020-03-31T16:16:32.507" v="918"/>
      <pc:docMkLst>
        <pc:docMk/>
      </pc:docMkLst>
      <pc:sldChg chg="modSp">
        <pc:chgData name="" userId="" providerId="" clId="Web-{0818D4FD-9E20-4B13-AF42-9399F5CD0BB2}" dt="2020-03-31T15:14:20.808" v="5" actId="20577"/>
        <pc:sldMkLst>
          <pc:docMk/>
          <pc:sldMk cId="9978259" sldId="316"/>
        </pc:sldMkLst>
        <pc:spChg chg="mod">
          <ac:chgData name="" userId="" providerId="" clId="Web-{0818D4FD-9E20-4B13-AF42-9399F5CD0BB2}" dt="2020-03-31T15:14:20.808" v="5" actId="20577"/>
          <ac:spMkLst>
            <pc:docMk/>
            <pc:sldMk cId="9978259" sldId="316"/>
            <ac:spMk id="8" creationId="{FE7451D2-9571-4FCB-90D9-AFEC4B191375}"/>
          </ac:spMkLst>
        </pc:spChg>
      </pc:sldChg>
      <pc:sldChg chg="modSp">
        <pc:chgData name="" userId="" providerId="" clId="Web-{0818D4FD-9E20-4B13-AF42-9399F5CD0BB2}" dt="2020-03-31T15:16:21.605" v="57"/>
        <pc:sldMkLst>
          <pc:docMk/>
          <pc:sldMk cId="2839805286" sldId="972"/>
        </pc:sldMkLst>
        <pc:graphicFrameChg chg="mod modGraphic">
          <ac:chgData name="" userId="" providerId="" clId="Web-{0818D4FD-9E20-4B13-AF42-9399F5CD0BB2}" dt="2020-03-31T15:16:21.605" v="57"/>
          <ac:graphicFrameMkLst>
            <pc:docMk/>
            <pc:sldMk cId="2839805286" sldId="972"/>
            <ac:graphicFrameMk id="10" creationId="{4267E0E5-1701-41E4-AF2B-E9BC0A0E19CE}"/>
          </ac:graphicFrameMkLst>
        </pc:graphicFrameChg>
      </pc:sldChg>
      <pc:sldChg chg="del">
        <pc:chgData name="" userId="" providerId="" clId="Web-{0818D4FD-9E20-4B13-AF42-9399F5CD0BB2}" dt="2020-03-31T15:38:20.536" v="378"/>
        <pc:sldMkLst>
          <pc:docMk/>
          <pc:sldMk cId="1872539063" sldId="991"/>
        </pc:sldMkLst>
      </pc:sldChg>
      <pc:sldChg chg="modSp">
        <pc:chgData name="" userId="" providerId="" clId="Web-{0818D4FD-9E20-4B13-AF42-9399F5CD0BB2}" dt="2020-03-31T15:16:37.949" v="58" actId="20577"/>
        <pc:sldMkLst>
          <pc:docMk/>
          <pc:sldMk cId="723477860" sldId="1159"/>
        </pc:sldMkLst>
        <pc:spChg chg="mod">
          <ac:chgData name="" userId="" providerId="" clId="Web-{0818D4FD-9E20-4B13-AF42-9399F5CD0BB2}" dt="2020-03-31T15:16:37.949" v="58" actId="20577"/>
          <ac:spMkLst>
            <pc:docMk/>
            <pc:sldMk cId="723477860" sldId="1159"/>
            <ac:spMk id="20" creationId="{104803B7-A433-45A6-94C1-9F1D474ED273}"/>
          </ac:spMkLst>
        </pc:spChg>
      </pc:sldChg>
      <pc:sldChg chg="delSp modSp">
        <pc:chgData name="" userId="" providerId="" clId="Web-{0818D4FD-9E20-4B13-AF42-9399F5CD0BB2}" dt="2020-03-31T15:19:22.575" v="68"/>
        <pc:sldMkLst>
          <pc:docMk/>
          <pc:sldMk cId="3377380357" sldId="1161"/>
        </pc:sldMkLst>
        <pc:spChg chg="del">
          <ac:chgData name="" userId="" providerId="" clId="Web-{0818D4FD-9E20-4B13-AF42-9399F5CD0BB2}" dt="2020-03-31T15:19:22.575" v="68"/>
          <ac:spMkLst>
            <pc:docMk/>
            <pc:sldMk cId="3377380357" sldId="1161"/>
            <ac:spMk id="4" creationId="{5BE5787E-F1EE-4738-BE9D-39F0C126CE4B}"/>
          </ac:spMkLst>
        </pc:spChg>
        <pc:spChg chg="mod">
          <ac:chgData name="" userId="" providerId="" clId="Web-{0818D4FD-9E20-4B13-AF42-9399F5CD0BB2}" dt="2020-03-31T15:18:35.388" v="64" actId="14100"/>
          <ac:spMkLst>
            <pc:docMk/>
            <pc:sldMk cId="3377380357" sldId="1161"/>
            <ac:spMk id="21" creationId="{0E9F6193-92DE-4B23-B314-BFAF9E99C4C8}"/>
          </ac:spMkLst>
        </pc:spChg>
        <pc:cxnChg chg="mod">
          <ac:chgData name="" userId="" providerId="" clId="Web-{0818D4FD-9E20-4B13-AF42-9399F5CD0BB2}" dt="2020-03-31T15:19:13.561" v="66" actId="1076"/>
          <ac:cxnSpMkLst>
            <pc:docMk/>
            <pc:sldMk cId="3377380357" sldId="1161"/>
            <ac:cxnSpMk id="17" creationId="{6F261818-4C81-40EC-A6E6-4D921390CFBC}"/>
          </ac:cxnSpMkLst>
        </pc:cxnChg>
        <pc:cxnChg chg="mod">
          <ac:chgData name="" userId="" providerId="" clId="Web-{0818D4FD-9E20-4B13-AF42-9399F5CD0BB2}" dt="2020-03-31T15:19:17.138" v="67" actId="1076"/>
          <ac:cxnSpMkLst>
            <pc:docMk/>
            <pc:sldMk cId="3377380357" sldId="1161"/>
            <ac:cxnSpMk id="18" creationId="{79E25D5A-9156-4434-AB03-BDAFD0B6F3C7}"/>
          </ac:cxnSpMkLst>
        </pc:cxnChg>
        <pc:cxnChg chg="mod">
          <ac:chgData name="" userId="" providerId="" clId="Web-{0818D4FD-9E20-4B13-AF42-9399F5CD0BB2}" dt="2020-03-31T15:19:07.544" v="65" actId="1076"/>
          <ac:cxnSpMkLst>
            <pc:docMk/>
            <pc:sldMk cId="3377380357" sldId="1161"/>
            <ac:cxnSpMk id="20" creationId="{3775A65A-7E65-46E6-96DA-A0C31DD44DD4}"/>
          </ac:cxnSpMkLst>
        </pc:cxnChg>
      </pc:sldChg>
      <pc:sldChg chg="delSp mod modShow">
        <pc:chgData name="" userId="" providerId="" clId="Web-{0818D4FD-9E20-4B13-AF42-9399F5CD0BB2}" dt="2020-03-31T15:17:07.840" v="60"/>
        <pc:sldMkLst>
          <pc:docMk/>
          <pc:sldMk cId="295343022" sldId="1163"/>
        </pc:sldMkLst>
        <pc:spChg chg="del">
          <ac:chgData name="" userId="" providerId="" clId="Web-{0818D4FD-9E20-4B13-AF42-9399F5CD0BB2}" dt="2020-03-31T15:17:07.840" v="60"/>
          <ac:spMkLst>
            <pc:docMk/>
            <pc:sldMk cId="295343022" sldId="1163"/>
            <ac:spMk id="2" creationId="{26A46EE8-A811-4E47-A2B2-425E6BD4A3F5}"/>
          </ac:spMkLst>
        </pc:spChg>
      </pc:sldChg>
      <pc:sldChg chg="modSp">
        <pc:chgData name="" userId="" providerId="" clId="Web-{0818D4FD-9E20-4B13-AF42-9399F5CD0BB2}" dt="2020-03-31T15:32:50.503" v="361" actId="20577"/>
        <pc:sldMkLst>
          <pc:docMk/>
          <pc:sldMk cId="2113275707" sldId="1182"/>
        </pc:sldMkLst>
        <pc:spChg chg="mod">
          <ac:chgData name="" userId="" providerId="" clId="Web-{0818D4FD-9E20-4B13-AF42-9399F5CD0BB2}" dt="2020-03-31T15:32:50.503" v="361" actId="20577"/>
          <ac:spMkLst>
            <pc:docMk/>
            <pc:sldMk cId="2113275707" sldId="1182"/>
            <ac:spMk id="34" creationId="{D1E3EFF2-41DD-44E9-8E53-84F8529B2CE9}"/>
          </ac:spMkLst>
        </pc:spChg>
      </pc:sldChg>
      <pc:sldChg chg="delSp">
        <pc:chgData name="" userId="" providerId="" clId="Web-{0818D4FD-9E20-4B13-AF42-9399F5CD0BB2}" dt="2020-03-31T15:30:03.908" v="347"/>
        <pc:sldMkLst>
          <pc:docMk/>
          <pc:sldMk cId="2778533628" sldId="1186"/>
        </pc:sldMkLst>
        <pc:spChg chg="del">
          <ac:chgData name="" userId="" providerId="" clId="Web-{0818D4FD-9E20-4B13-AF42-9399F5CD0BB2}" dt="2020-03-31T15:30:03.908" v="347"/>
          <ac:spMkLst>
            <pc:docMk/>
            <pc:sldMk cId="2778533628" sldId="1186"/>
            <ac:spMk id="6" creationId="{B9C01A43-212B-4D8B-AF4D-E66DAA7A0EEC}"/>
          </ac:spMkLst>
        </pc:spChg>
      </pc:sldChg>
      <pc:sldChg chg="modSp">
        <pc:chgData name="" userId="" providerId="" clId="Web-{0818D4FD-9E20-4B13-AF42-9399F5CD0BB2}" dt="2020-03-31T15:58:50.531" v="775"/>
        <pc:sldMkLst>
          <pc:docMk/>
          <pc:sldMk cId="3212552128" sldId="1193"/>
        </pc:sldMkLst>
        <pc:graphicFrameChg chg="mod modGraphic">
          <ac:chgData name="" userId="" providerId="" clId="Web-{0818D4FD-9E20-4B13-AF42-9399F5CD0BB2}" dt="2020-03-31T15:58:50.531" v="775"/>
          <ac:graphicFrameMkLst>
            <pc:docMk/>
            <pc:sldMk cId="3212552128" sldId="1193"/>
            <ac:graphicFrameMk id="8" creationId="{98B6D625-988F-4250-B757-CC42BBB424F2}"/>
          </ac:graphicFrameMkLst>
        </pc:graphicFrameChg>
      </pc:sldChg>
      <pc:sldChg chg="addSp delSp modSp">
        <pc:chgData name="" userId="" providerId="" clId="Web-{0818D4FD-9E20-4B13-AF42-9399F5CD0BB2}" dt="2020-03-31T15:35:02.238" v="370" actId="20577"/>
        <pc:sldMkLst>
          <pc:docMk/>
          <pc:sldMk cId="676370295" sldId="1211"/>
        </pc:sldMkLst>
        <pc:spChg chg="del">
          <ac:chgData name="" userId="" providerId="" clId="Web-{0818D4FD-9E20-4B13-AF42-9399F5CD0BB2}" dt="2020-03-31T15:21:43.748" v="80"/>
          <ac:spMkLst>
            <pc:docMk/>
            <pc:sldMk cId="676370295" sldId="1211"/>
            <ac:spMk id="2" creationId="{FC53F01A-84B3-4706-B1F5-CBBCEB0C2B1A}"/>
          </ac:spMkLst>
        </pc:spChg>
        <pc:spChg chg="mod">
          <ac:chgData name="" userId="" providerId="" clId="Web-{0818D4FD-9E20-4B13-AF42-9399F5CD0BB2}" dt="2020-03-31T15:21:16.842" v="70" actId="1076"/>
          <ac:spMkLst>
            <pc:docMk/>
            <pc:sldMk cId="676370295" sldId="1211"/>
            <ac:spMk id="3" creationId="{9541B461-FCA7-4E14-9F61-96C45D0EDDB0}"/>
          </ac:spMkLst>
        </pc:spChg>
        <pc:spChg chg="add mod">
          <ac:chgData name="" userId="" providerId="" clId="Web-{0818D4FD-9E20-4B13-AF42-9399F5CD0BB2}" dt="2020-03-31T15:29:44.767" v="339" actId="20577"/>
          <ac:spMkLst>
            <pc:docMk/>
            <pc:sldMk cId="676370295" sldId="1211"/>
            <ac:spMk id="6" creationId="{E9A9D668-7C9E-46BE-A13E-750554020BF5}"/>
          </ac:spMkLst>
        </pc:spChg>
        <pc:spChg chg="del">
          <ac:chgData name="" userId="" providerId="" clId="Web-{0818D4FD-9E20-4B13-AF42-9399F5CD0BB2}" dt="2020-03-31T15:21:45.139" v="81"/>
          <ac:spMkLst>
            <pc:docMk/>
            <pc:sldMk cId="676370295" sldId="1211"/>
            <ac:spMk id="8" creationId="{C18D023C-BC45-4450-A063-921F744566FA}"/>
          </ac:spMkLst>
        </pc:spChg>
        <pc:spChg chg="del">
          <ac:chgData name="" userId="" providerId="" clId="Web-{0818D4FD-9E20-4B13-AF42-9399F5CD0BB2}" dt="2020-03-31T15:21:38.358" v="75"/>
          <ac:spMkLst>
            <pc:docMk/>
            <pc:sldMk cId="676370295" sldId="1211"/>
            <ac:spMk id="11" creationId="{4D0C99F8-758A-4D60-A692-91F8976BA3FC}"/>
          </ac:spMkLst>
        </pc:spChg>
        <pc:spChg chg="del mod">
          <ac:chgData name="" userId="" providerId="" clId="Web-{0818D4FD-9E20-4B13-AF42-9399F5CD0BB2}" dt="2020-03-31T15:21:37.514" v="74"/>
          <ac:spMkLst>
            <pc:docMk/>
            <pc:sldMk cId="676370295" sldId="1211"/>
            <ac:spMk id="13" creationId="{5C4F4251-BD34-437E-BCB1-4F35CCA6EF82}"/>
          </ac:spMkLst>
        </pc:spChg>
        <pc:spChg chg="mod">
          <ac:chgData name="" userId="" providerId="" clId="Web-{0818D4FD-9E20-4B13-AF42-9399F5CD0BB2}" dt="2020-03-31T15:35:02.238" v="370" actId="20577"/>
          <ac:spMkLst>
            <pc:docMk/>
            <pc:sldMk cId="676370295" sldId="1211"/>
            <ac:spMk id="26" creationId="{2DDF31DE-A57D-4EC7-B7C0-3FFF5FFE699B}"/>
          </ac:spMkLst>
        </pc:spChg>
        <pc:spChg chg="mod">
          <ac:chgData name="" userId="" providerId="" clId="Web-{0818D4FD-9E20-4B13-AF42-9399F5CD0BB2}" dt="2020-03-31T15:29:54.955" v="345" actId="14100"/>
          <ac:spMkLst>
            <pc:docMk/>
            <pc:sldMk cId="676370295" sldId="1211"/>
            <ac:spMk id="32" creationId="{4C753346-C0BE-4782-A497-EF86CBD850DD}"/>
          </ac:spMkLst>
        </pc:spChg>
        <pc:spChg chg="mod">
          <ac:chgData name="" userId="" providerId="" clId="Web-{0818D4FD-9E20-4B13-AF42-9399F5CD0BB2}" dt="2020-03-31T15:29:54.845" v="344" actId="14100"/>
          <ac:spMkLst>
            <pc:docMk/>
            <pc:sldMk cId="676370295" sldId="1211"/>
            <ac:spMk id="35" creationId="{39ED580F-5C73-4D37-B86B-BC285A951F2C}"/>
          </ac:spMkLst>
        </pc:spChg>
        <pc:grpChg chg="mod">
          <ac:chgData name="" userId="" providerId="" clId="Web-{0818D4FD-9E20-4B13-AF42-9399F5CD0BB2}" dt="2020-03-31T15:29:55.017" v="346" actId="14100"/>
          <ac:grpSpMkLst>
            <pc:docMk/>
            <pc:sldMk cId="676370295" sldId="1211"/>
            <ac:grpSpMk id="4" creationId="{14C698DF-A13C-4638-82DE-293FB2133259}"/>
          </ac:grpSpMkLst>
        </pc:grpChg>
        <pc:cxnChg chg="del">
          <ac:chgData name="" userId="" providerId="" clId="Web-{0818D4FD-9E20-4B13-AF42-9399F5CD0BB2}" dt="2020-03-31T15:21:42.404" v="79"/>
          <ac:cxnSpMkLst>
            <pc:docMk/>
            <pc:sldMk cId="676370295" sldId="1211"/>
            <ac:cxnSpMk id="36" creationId="{98C0E99A-720D-4667-A800-8758F3994712}"/>
          </ac:cxnSpMkLst>
        </pc:cxnChg>
        <pc:cxnChg chg="del">
          <ac:chgData name="" userId="" providerId="" clId="Web-{0818D4FD-9E20-4B13-AF42-9399F5CD0BB2}" dt="2020-03-31T15:21:41.326" v="78"/>
          <ac:cxnSpMkLst>
            <pc:docMk/>
            <pc:sldMk cId="676370295" sldId="1211"/>
            <ac:cxnSpMk id="37" creationId="{DFA1B01A-A76D-4433-9120-BD41A5213D9D}"/>
          </ac:cxnSpMkLst>
        </pc:cxnChg>
        <pc:cxnChg chg="del">
          <ac:chgData name="" userId="" providerId="" clId="Web-{0818D4FD-9E20-4B13-AF42-9399F5CD0BB2}" dt="2020-03-31T15:21:39.233" v="76"/>
          <ac:cxnSpMkLst>
            <pc:docMk/>
            <pc:sldMk cId="676370295" sldId="1211"/>
            <ac:cxnSpMk id="38" creationId="{949E4D1A-495D-4720-8F55-ECAA81B9C1C4}"/>
          </ac:cxnSpMkLst>
        </pc:cxnChg>
        <pc:cxnChg chg="del">
          <ac:chgData name="" userId="" providerId="" clId="Web-{0818D4FD-9E20-4B13-AF42-9399F5CD0BB2}" dt="2020-03-31T15:21:40.264" v="77"/>
          <ac:cxnSpMkLst>
            <pc:docMk/>
            <pc:sldMk cId="676370295" sldId="1211"/>
            <ac:cxnSpMk id="39" creationId="{8407F64B-C18B-4A88-B7FD-C5A0AA9862F6}"/>
          </ac:cxnSpMkLst>
        </pc:cxnChg>
      </pc:sldChg>
      <pc:sldChg chg="addSp delSp modSp">
        <pc:chgData name="" userId="" providerId="" clId="Web-{0818D4FD-9E20-4B13-AF42-9399F5CD0BB2}" dt="2020-03-31T16:16:32.507" v="918"/>
        <pc:sldMkLst>
          <pc:docMk/>
          <pc:sldMk cId="1827770443" sldId="1212"/>
        </pc:sldMkLst>
        <pc:spChg chg="del mod">
          <ac:chgData name="" userId="" providerId="" clId="Web-{0818D4FD-9E20-4B13-AF42-9399F5CD0BB2}" dt="2020-03-31T15:36:02.504" v="375"/>
          <ac:spMkLst>
            <pc:docMk/>
            <pc:sldMk cId="1827770443" sldId="1212"/>
            <ac:spMk id="2" creationId="{D5CF8D38-08DB-4714-AD2A-F0A0B72FAD94}"/>
          </ac:spMkLst>
        </pc:spChg>
        <pc:spChg chg="add del mod">
          <ac:chgData name="" userId="" providerId="" clId="Web-{0818D4FD-9E20-4B13-AF42-9399F5CD0BB2}" dt="2020-03-31T15:42:00.069" v="389"/>
          <ac:spMkLst>
            <pc:docMk/>
            <pc:sldMk cId="1827770443" sldId="1212"/>
            <ac:spMk id="3" creationId="{A3A8DE7E-FA5C-43D8-B1F3-B1EA602FB3B4}"/>
          </ac:spMkLst>
        </pc:spChg>
        <pc:spChg chg="mod">
          <ac:chgData name="" userId="" providerId="" clId="Web-{0818D4FD-9E20-4B13-AF42-9399F5CD0BB2}" dt="2020-03-31T15:38:32.474" v="386" actId="20577"/>
          <ac:spMkLst>
            <pc:docMk/>
            <pc:sldMk cId="1827770443" sldId="1212"/>
            <ac:spMk id="5" creationId="{17104EBD-7B60-0C4D-A5C7-8BC4B6FA4561}"/>
          </ac:spMkLst>
        </pc:spChg>
        <pc:spChg chg="add mod">
          <ac:chgData name="" userId="" providerId="" clId="Web-{0818D4FD-9E20-4B13-AF42-9399F5CD0BB2}" dt="2020-03-31T16:16:32.507" v="918"/>
          <ac:spMkLst>
            <pc:docMk/>
            <pc:sldMk cId="1827770443" sldId="1212"/>
            <ac:spMk id="10" creationId="{B51FB082-87A5-4F7E-A374-AB0415FBF059}"/>
          </ac:spMkLst>
        </pc:spChg>
        <pc:graphicFrameChg chg="add del mod modGraphic">
          <ac:chgData name="" userId="" providerId="" clId="Web-{0818D4FD-9E20-4B13-AF42-9399F5CD0BB2}" dt="2020-03-31T16:11:49.912" v="776"/>
          <ac:graphicFrameMkLst>
            <pc:docMk/>
            <pc:sldMk cId="1827770443" sldId="1212"/>
            <ac:graphicFrameMk id="8" creationId="{ED0B3870-F383-4BAC-BE35-3F503D94B299}"/>
          </ac:graphicFrameMkLst>
        </pc:graphicFrameChg>
        <pc:graphicFrameChg chg="del">
          <ac:chgData name="" userId="" providerId="" clId="Web-{0818D4FD-9E20-4B13-AF42-9399F5CD0BB2}" dt="2020-03-31T15:38:04.333" v="377"/>
          <ac:graphicFrameMkLst>
            <pc:docMk/>
            <pc:sldMk cId="1827770443" sldId="1212"/>
            <ac:graphicFrameMk id="9" creationId="{DF1F48ED-7712-4289-8D2A-E76051B047C1}"/>
          </ac:graphicFrameMkLst>
        </pc:graphicFrameChg>
      </pc:sldChg>
      <pc:sldChg chg="delSp add replId">
        <pc:chgData name="" userId="" providerId="" clId="Web-{0818D4FD-9E20-4B13-AF42-9399F5CD0BB2}" dt="2020-03-31T15:36:11.629" v="376"/>
        <pc:sldMkLst>
          <pc:docMk/>
          <pc:sldMk cId="151218998" sldId="1213"/>
        </pc:sldMkLst>
        <pc:spChg chg="del">
          <ac:chgData name="" userId="" providerId="" clId="Web-{0818D4FD-9E20-4B13-AF42-9399F5CD0BB2}" dt="2020-03-31T15:36:11.629" v="376"/>
          <ac:spMkLst>
            <pc:docMk/>
            <pc:sldMk cId="151218998" sldId="1213"/>
            <ac:spMk id="2" creationId="{D5CF8D38-08DB-4714-AD2A-F0A0B72FAD94}"/>
          </ac:spMkLst>
        </pc:spChg>
      </pc:sldChg>
      <pc:sldChg chg="new del">
        <pc:chgData name="" userId="" providerId="" clId="Web-{0818D4FD-9E20-4B13-AF42-9399F5CD0BB2}" dt="2020-03-31T15:35:47.473" v="372"/>
        <pc:sldMkLst>
          <pc:docMk/>
          <pc:sldMk cId="1513899037" sldId="1213"/>
        </pc:sldMkLst>
      </pc:sldChg>
    </pc:docChg>
  </pc:docChgLst>
  <pc:docChgLst>
    <pc:chgData clId="Web-{469CE4A2-5CB4-480F-84EF-5929F5B2EAF8}"/>
    <pc:docChg chg="modSld">
      <pc:chgData name="" userId="" providerId="" clId="Web-{469CE4A2-5CB4-480F-84EF-5929F5B2EAF8}" dt="2020-03-25T04:28:34.515" v="158" actId="14100"/>
      <pc:docMkLst>
        <pc:docMk/>
      </pc:docMkLst>
      <pc:sldChg chg="addSp modSp">
        <pc:chgData name="" userId="" providerId="" clId="Web-{469CE4A2-5CB4-480F-84EF-5929F5B2EAF8}" dt="2020-03-25T04:28:34.515" v="158" actId="14100"/>
        <pc:sldMkLst>
          <pc:docMk/>
          <pc:sldMk cId="1872539063" sldId="991"/>
        </pc:sldMkLst>
        <pc:spChg chg="add mod">
          <ac:chgData name="" userId="" providerId="" clId="Web-{469CE4A2-5CB4-480F-84EF-5929F5B2EAF8}" dt="2020-03-25T04:28:34.515" v="158" actId="14100"/>
          <ac:spMkLst>
            <pc:docMk/>
            <pc:sldMk cId="1872539063" sldId="991"/>
            <ac:spMk id="2" creationId="{D5CF8D38-08DB-4714-AD2A-F0A0B72FAD94}"/>
          </ac:spMkLst>
        </pc:spChg>
      </pc:sldChg>
      <pc:sldChg chg="addSp delSp modSp">
        <pc:chgData name="" userId="" providerId="" clId="Web-{469CE4A2-5CB4-480F-84EF-5929F5B2EAF8}" dt="2020-03-25T04:13:50.800" v="50" actId="20577"/>
        <pc:sldMkLst>
          <pc:docMk/>
          <pc:sldMk cId="3377380357" sldId="1161"/>
        </pc:sldMkLst>
        <pc:spChg chg="add del mod">
          <ac:chgData name="" userId="" providerId="" clId="Web-{469CE4A2-5CB4-480F-84EF-5929F5B2EAF8}" dt="2020-03-25T04:13:21.722" v="31"/>
          <ac:spMkLst>
            <pc:docMk/>
            <pc:sldMk cId="3377380357" sldId="1161"/>
            <ac:spMk id="2" creationId="{7AE6D2E8-7302-4719-9195-215CBCC3BC19}"/>
          </ac:spMkLst>
        </pc:spChg>
        <pc:spChg chg="add mod">
          <ac:chgData name="" userId="" providerId="" clId="Web-{469CE4A2-5CB4-480F-84EF-5929F5B2EAF8}" dt="2020-03-25T04:13:50.800" v="50" actId="20577"/>
          <ac:spMkLst>
            <pc:docMk/>
            <pc:sldMk cId="3377380357" sldId="1161"/>
            <ac:spMk id="4" creationId="{5BE5787E-F1EE-4738-BE9D-39F0C126CE4B}"/>
          </ac:spMkLst>
        </pc:spChg>
        <pc:cxnChg chg="mod">
          <ac:chgData name="" userId="" providerId="" clId="Web-{469CE4A2-5CB4-480F-84EF-5929F5B2EAF8}" dt="2020-03-25T04:12:33.425" v="23" actId="1076"/>
          <ac:cxnSpMkLst>
            <pc:docMk/>
            <pc:sldMk cId="3377380357" sldId="1161"/>
            <ac:cxnSpMk id="18" creationId="{79E25D5A-9156-4434-AB03-BDAFD0B6F3C7}"/>
          </ac:cxnSpMkLst>
        </pc:cxnChg>
        <pc:cxnChg chg="mod">
          <ac:chgData name="" userId="" providerId="" clId="Web-{469CE4A2-5CB4-480F-84EF-5929F5B2EAF8}" dt="2020-03-25T04:12:49.691" v="25" actId="1076"/>
          <ac:cxnSpMkLst>
            <pc:docMk/>
            <pc:sldMk cId="3377380357" sldId="1161"/>
            <ac:cxnSpMk id="20" creationId="{3775A65A-7E65-46E6-96DA-A0C31DD44DD4}"/>
          </ac:cxnSpMkLst>
        </pc:cxnChg>
      </pc:sldChg>
      <pc:sldChg chg="addSp modSp">
        <pc:chgData name="" userId="" providerId="" clId="Web-{469CE4A2-5CB4-480F-84EF-5929F5B2EAF8}" dt="2020-03-25T04:13:10.706" v="27"/>
        <pc:sldMkLst>
          <pc:docMk/>
          <pc:sldMk cId="295343022" sldId="1163"/>
        </pc:sldMkLst>
        <pc:spChg chg="add mod">
          <ac:chgData name="" userId="" providerId="" clId="Web-{469CE4A2-5CB4-480F-84EF-5929F5B2EAF8}" dt="2020-03-25T04:13:10.706" v="27"/>
          <ac:spMkLst>
            <pc:docMk/>
            <pc:sldMk cId="295343022" sldId="1163"/>
            <ac:spMk id="2" creationId="{26A46EE8-A811-4E47-A2B2-425E6BD4A3F5}"/>
          </ac:spMkLst>
        </pc:spChg>
        <pc:spChg chg="mod">
          <ac:chgData name="" userId="" providerId="" clId="Web-{469CE4A2-5CB4-480F-84EF-5929F5B2EAF8}" dt="2020-03-25T04:11:56.706" v="21" actId="20577"/>
          <ac:spMkLst>
            <pc:docMk/>
            <pc:sldMk cId="295343022" sldId="1163"/>
            <ac:spMk id="12" creationId="{85E76310-6DED-4103-9470-D8468BC9C9E1}"/>
          </ac:spMkLst>
        </pc:spChg>
        <pc:picChg chg="mod">
          <ac:chgData name="" userId="" providerId="" clId="Web-{469CE4A2-5CB4-480F-84EF-5929F5B2EAF8}" dt="2020-03-25T04:10:33.113" v="2" actId="1076"/>
          <ac:picMkLst>
            <pc:docMk/>
            <pc:sldMk cId="295343022" sldId="1163"/>
            <ac:picMk id="2050" creationId="{0DA5434F-DAE7-47A5-AEA2-4B445F72BDF6}"/>
          </ac:picMkLst>
        </pc:picChg>
      </pc:sldChg>
      <pc:sldChg chg="modSp">
        <pc:chgData name="" userId="" providerId="" clId="Web-{469CE4A2-5CB4-480F-84EF-5929F5B2EAF8}" dt="2020-03-25T04:15:41.440" v="61" actId="20577"/>
        <pc:sldMkLst>
          <pc:docMk/>
          <pc:sldMk cId="116623744" sldId="1164"/>
        </pc:sldMkLst>
        <pc:spChg chg="mod">
          <ac:chgData name="" userId="" providerId="" clId="Web-{469CE4A2-5CB4-480F-84EF-5929F5B2EAF8}" dt="2020-03-25T04:15:00.362" v="59" actId="20577"/>
          <ac:spMkLst>
            <pc:docMk/>
            <pc:sldMk cId="116623744" sldId="1164"/>
            <ac:spMk id="7" creationId="{0EEAE35D-DA02-4002-8A21-015EBBFB2482}"/>
          </ac:spMkLst>
        </pc:spChg>
        <pc:spChg chg="mod">
          <ac:chgData name="" userId="" providerId="" clId="Web-{469CE4A2-5CB4-480F-84EF-5929F5B2EAF8}" dt="2020-03-25T04:15:41.440" v="61" actId="20577"/>
          <ac:spMkLst>
            <pc:docMk/>
            <pc:sldMk cId="116623744" sldId="1164"/>
            <ac:spMk id="17" creationId="{357B5DB9-257A-493D-A273-6A591E545DF4}"/>
          </ac:spMkLst>
        </pc:spChg>
      </pc:sldChg>
      <pc:sldChg chg="modSp">
        <pc:chgData name="" userId="" providerId="" clId="Web-{469CE4A2-5CB4-480F-84EF-5929F5B2EAF8}" dt="2020-03-25T04:17:14.158" v="65" actId="20577"/>
        <pc:sldMkLst>
          <pc:docMk/>
          <pc:sldMk cId="1845953767" sldId="1175"/>
        </pc:sldMkLst>
        <pc:spChg chg="mod">
          <ac:chgData name="" userId="" providerId="" clId="Web-{469CE4A2-5CB4-480F-84EF-5929F5B2EAF8}" dt="2020-03-25T04:17:14.158" v="65" actId="20577"/>
          <ac:spMkLst>
            <pc:docMk/>
            <pc:sldMk cId="1845953767" sldId="1175"/>
            <ac:spMk id="2" creationId="{ED467B18-7D71-4C54-954D-ED4C223204D8}"/>
          </ac:spMkLst>
        </pc:spChg>
      </pc:sldChg>
      <pc:sldChg chg="modSp">
        <pc:chgData name="" userId="" providerId="" clId="Web-{469CE4A2-5CB4-480F-84EF-5929F5B2EAF8}" dt="2020-03-25T04:18:37.220" v="80" actId="20577"/>
        <pc:sldMkLst>
          <pc:docMk/>
          <pc:sldMk cId="1879848762" sldId="1176"/>
        </pc:sldMkLst>
        <pc:spChg chg="mod">
          <ac:chgData name="" userId="" providerId="" clId="Web-{469CE4A2-5CB4-480F-84EF-5929F5B2EAF8}" dt="2020-03-25T04:18:37.220" v="80" actId="20577"/>
          <ac:spMkLst>
            <pc:docMk/>
            <pc:sldMk cId="1879848762" sldId="1176"/>
            <ac:spMk id="2" creationId="{1966E3A6-4EC8-47CD-8522-D9D7EF587649}"/>
          </ac:spMkLst>
        </pc:spChg>
      </pc:sldChg>
      <pc:sldChg chg="modSp">
        <pc:chgData name="" userId="" providerId="" clId="Web-{469CE4A2-5CB4-480F-84EF-5929F5B2EAF8}" dt="2020-03-25T04:20:29.391" v="93" actId="20577"/>
        <pc:sldMkLst>
          <pc:docMk/>
          <pc:sldMk cId="2843623422" sldId="1177"/>
        </pc:sldMkLst>
        <pc:spChg chg="mod">
          <ac:chgData name="" userId="" providerId="" clId="Web-{469CE4A2-5CB4-480F-84EF-5929F5B2EAF8}" dt="2020-03-25T04:20:29.391" v="93" actId="20577"/>
          <ac:spMkLst>
            <pc:docMk/>
            <pc:sldMk cId="2843623422" sldId="1177"/>
            <ac:spMk id="2" creationId="{418D395C-7D68-403B-9343-B376694CABB5}"/>
          </ac:spMkLst>
        </pc:spChg>
      </pc:sldChg>
      <pc:sldChg chg="modSp">
        <pc:chgData name="" userId="" providerId="" clId="Web-{469CE4A2-5CB4-480F-84EF-5929F5B2EAF8}" dt="2020-03-25T04:21:08.406" v="95" actId="20577"/>
        <pc:sldMkLst>
          <pc:docMk/>
          <pc:sldMk cId="2136315362" sldId="1179"/>
        </pc:sldMkLst>
        <pc:spChg chg="mod">
          <ac:chgData name="" userId="" providerId="" clId="Web-{469CE4A2-5CB4-480F-84EF-5929F5B2EAF8}" dt="2020-03-25T04:21:08.406" v="95" actId="20577"/>
          <ac:spMkLst>
            <pc:docMk/>
            <pc:sldMk cId="2136315362" sldId="1179"/>
            <ac:spMk id="2" creationId="{DA81BCFB-1C24-4036-B878-BF67EBD29F3B}"/>
          </ac:spMkLst>
        </pc:spChg>
      </pc:sldChg>
      <pc:sldChg chg="addSp modSp">
        <pc:chgData name="" userId="" providerId="" clId="Web-{469CE4A2-5CB4-480F-84EF-5929F5B2EAF8}" dt="2020-03-25T04:27:24.764" v="126" actId="14100"/>
        <pc:sldMkLst>
          <pc:docMk/>
          <pc:sldMk cId="2778533628" sldId="1186"/>
        </pc:sldMkLst>
        <pc:spChg chg="add mod">
          <ac:chgData name="" userId="" providerId="" clId="Web-{469CE4A2-5CB4-480F-84EF-5929F5B2EAF8}" dt="2020-03-25T04:27:24.764" v="126" actId="14100"/>
          <ac:spMkLst>
            <pc:docMk/>
            <pc:sldMk cId="2778533628" sldId="1186"/>
            <ac:spMk id="6" creationId="{B9C01A43-212B-4D8B-AF4D-E66DAA7A0EEC}"/>
          </ac:spMkLst>
        </pc:spChg>
        <pc:spChg chg="mod">
          <ac:chgData name="" userId="" providerId="" clId="Web-{469CE4A2-5CB4-480F-84EF-5929F5B2EAF8}" dt="2020-03-25T04:23:39.140" v="100" actId="20577"/>
          <ac:spMkLst>
            <pc:docMk/>
            <pc:sldMk cId="2778533628" sldId="1186"/>
            <ac:spMk id="11" creationId="{4D0C99F8-758A-4D60-A692-91F8976BA3FC}"/>
          </ac:spMkLst>
        </pc:spChg>
        <pc:spChg chg="mod">
          <ac:chgData name="" userId="" providerId="" clId="Web-{469CE4A2-5CB4-480F-84EF-5929F5B2EAF8}" dt="2020-03-25T04:22:47.046" v="96" actId="20577"/>
          <ac:spMkLst>
            <pc:docMk/>
            <pc:sldMk cId="2778533628" sldId="1186"/>
            <ac:spMk id="25" creationId="{3AEFC587-79F7-45DE-B69F-C45626A839E8}"/>
          </ac:spMkLst>
        </pc:spChg>
        <pc:spChg chg="mod">
          <ac:chgData name="" userId="" providerId="" clId="Web-{469CE4A2-5CB4-480F-84EF-5929F5B2EAF8}" dt="2020-03-25T04:22:56.906" v="97" actId="20577"/>
          <ac:spMkLst>
            <pc:docMk/>
            <pc:sldMk cId="2778533628" sldId="1186"/>
            <ac:spMk id="26" creationId="{2DDF31DE-A57D-4EC7-B7C0-3FFF5FFE699B}"/>
          </ac:spMkLst>
        </pc:spChg>
      </pc:sldChg>
      <pc:sldChg chg="modSp">
        <pc:chgData name="" userId="" providerId="" clId="Web-{469CE4A2-5CB4-480F-84EF-5929F5B2EAF8}" dt="2020-03-25T04:19:32.032" v="85" actId="20577"/>
        <pc:sldMkLst>
          <pc:docMk/>
          <pc:sldMk cId="1685942272" sldId="1207"/>
        </pc:sldMkLst>
        <pc:spChg chg="mod">
          <ac:chgData name="" userId="" providerId="" clId="Web-{469CE4A2-5CB4-480F-84EF-5929F5B2EAF8}" dt="2020-03-25T04:19:32.032" v="85" actId="20577"/>
          <ac:spMkLst>
            <pc:docMk/>
            <pc:sldMk cId="1685942272" sldId="1207"/>
            <ac:spMk id="2" creationId="{1966E3A6-4EC8-47CD-8522-D9D7EF587649}"/>
          </ac:spMkLst>
        </pc:spChg>
      </pc:sldChg>
    </pc:docChg>
  </pc:docChgLst>
  <pc:docChgLst>
    <pc:chgData clId="Web-{B5087631-8EB4-44B7-9C04-7AA61F3CF0E9}"/>
    <pc:docChg chg="addSld modSld sldOrd modSection">
      <pc:chgData name="" userId="" providerId="" clId="Web-{B5087631-8EB4-44B7-9C04-7AA61F3CF0E9}" dt="2020-03-25T17:41:15.266" v="4"/>
      <pc:docMkLst>
        <pc:docMk/>
      </pc:docMkLst>
      <pc:sldChg chg="delSp">
        <pc:chgData name="" userId="" providerId="" clId="Web-{B5087631-8EB4-44B7-9C04-7AA61F3CF0E9}" dt="2020-03-25T17:41:15.266" v="4"/>
        <pc:sldMkLst>
          <pc:docMk/>
          <pc:sldMk cId="1872539063" sldId="991"/>
        </pc:sldMkLst>
        <pc:spChg chg="del">
          <ac:chgData name="" userId="" providerId="" clId="Web-{B5087631-8EB4-44B7-9C04-7AA61F3CF0E9}" dt="2020-03-25T17:41:15.266" v="4"/>
          <ac:spMkLst>
            <pc:docMk/>
            <pc:sldMk cId="1872539063" sldId="991"/>
            <ac:spMk id="2" creationId="{D5CF8D38-08DB-4714-AD2A-F0A0B72FAD94}"/>
          </ac:spMkLst>
        </pc:spChg>
      </pc:sldChg>
      <pc:sldChg chg="delSp add ord replId">
        <pc:chgData name="" userId="" providerId="" clId="Web-{B5087631-8EB4-44B7-9C04-7AA61F3CF0E9}" dt="2020-03-25T17:39:44.220" v="2"/>
        <pc:sldMkLst>
          <pc:docMk/>
          <pc:sldMk cId="676370295" sldId="1211"/>
        </pc:sldMkLst>
        <pc:spChg chg="del">
          <ac:chgData name="" userId="" providerId="" clId="Web-{B5087631-8EB4-44B7-9C04-7AA61F3CF0E9}" dt="2020-03-25T17:39:21.361" v="1"/>
          <ac:spMkLst>
            <pc:docMk/>
            <pc:sldMk cId="676370295" sldId="1211"/>
            <ac:spMk id="6" creationId="{B9C01A43-212B-4D8B-AF4D-E66DAA7A0EEC}"/>
          </ac:spMkLst>
        </pc:spChg>
      </pc:sldChg>
      <pc:sldChg chg="add replId">
        <pc:chgData name="" userId="" providerId="" clId="Web-{B5087631-8EB4-44B7-9C04-7AA61F3CF0E9}" dt="2020-03-25T17:40:59.017" v="3"/>
        <pc:sldMkLst>
          <pc:docMk/>
          <pc:sldMk cId="1827770443" sldId="121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9F-4059-A390-1068868292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9F-4059-A390-1068868292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Last 2 years</c:v>
                </c:pt>
                <c:pt idx="1">
                  <c:v>Remainder of human history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79-41C5-8080-A5BA3478D435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99762A-91EC-A74C-BDFE-EDEFA48632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51AD5-2578-C64B-A66B-19049BC712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280AD-F664-EB47-996D-0BC73A1A18B6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AFEE1-8826-2842-B042-F2A8DCBF0E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DBF93-D96B-6344-89EC-6A69C288CB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9795E-E27B-2641-88B7-663D078137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8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BC9CE-A0C6-D44D-99EE-C13D555A5607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3DF99-4F8C-A743-900F-BBBA40C8B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58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98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37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37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for facilitators to probe participants: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Would this data be available? Would the data be considered 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39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2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for facilitators to probe participants: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Would this data be available? Would the data be considered 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071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223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88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359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93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34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53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21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947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583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22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47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66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72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Flew: both price and auto pilot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examples: a car can’t translate, siri can’t drive</a:t>
            </a:r>
          </a:p>
          <a:p>
            <a:r>
              <a:rPr lang="en-US" dirty="0"/>
              <a:t>ANI: doesn’t mean that it’s not transformational because it’s not AGI. It’s a key component of the 4IR and offers a major shift to our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99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6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Terminology confusing if you don’t have some familiarity with the subject. Adds to the misunderstanding of AI</a:t>
            </a:r>
          </a:p>
          <a:p>
            <a:endParaRPr lang="en-US" dirty="0"/>
          </a:p>
          <a:p>
            <a:r>
              <a:rPr lang="en-US" dirty="0"/>
              <a:t>Don’t think of AI as a single technology… it’s a field of research which includes many technologies and ways to do AI, one of which is ML</a:t>
            </a:r>
          </a:p>
          <a:p>
            <a:endParaRPr lang="en-US" dirty="0"/>
          </a:p>
          <a:p>
            <a:r>
              <a:rPr lang="en-US" dirty="0"/>
              <a:t>ML: analogy to people. Think of yourself, you’ve been on a path your entire life where you are exposed to new data every day, making you better at making inferences about the future</a:t>
            </a:r>
          </a:p>
          <a:p>
            <a:endParaRPr lang="en-US" dirty="0"/>
          </a:p>
          <a:p>
            <a:r>
              <a:rPr lang="en-US" dirty="0"/>
              <a:t>Important not because we are in tech roles, but because we encounter these terms in almost a daily basis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32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85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98A45E-B21F-104D-946B-2B19BA2307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2100" y="1371600"/>
            <a:ext cx="3987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6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40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34182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277"/>
              <a:buChar char="•"/>
              <a:defRPr sz="3200"/>
            </a:lvl1pPr>
            <a:lvl2pPr marL="554492" lvl="1" indent="-31640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617"/>
              <a:buChar char="•"/>
              <a:defRPr sz="2800"/>
            </a:lvl2pPr>
            <a:lvl3pPr marL="831738" lvl="2" indent="-2910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958"/>
              <a:buChar char="•"/>
              <a:defRPr sz="2400"/>
            </a:lvl3pPr>
            <a:lvl4pPr marL="1108984" lvl="3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4pPr>
            <a:lvl5pPr marL="1386230" lvl="4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5pPr>
            <a:lvl6pPr marL="1663476" lvl="5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6pPr>
            <a:lvl7pPr marL="1940723" lvl="6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7pPr>
            <a:lvl8pPr marL="2217969" lvl="7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8pPr>
            <a:lvl9pPr marL="2495215" lvl="8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9"/>
              <a:buNone/>
              <a:defRPr sz="1400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79"/>
              <a:buNone/>
              <a:defRPr sz="1200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457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617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958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9"/>
              <a:buNone/>
              <a:defRPr sz="1400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79"/>
              <a:buNone/>
              <a:defRPr sz="1200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309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034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072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ANNEX 02 -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C5593-0002-E344-B848-B363A870A9EE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62D50E-94D7-FB4A-B066-EE514FDC7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170576-CBFD-124C-90E1-A1014A6CEA4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941600" y="1320801"/>
            <a:ext cx="5126400" cy="53578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Imagery is located –</a:t>
            </a:r>
            <a:r>
              <a:rPr lang="ru-RU" dirty="0"/>
              <a:t> </a:t>
            </a:r>
            <a:br>
              <a:rPr lang="ru-RU" dirty="0"/>
            </a:br>
            <a:r>
              <a:rPr lang="en-US" dirty="0"/>
              <a:t>Image dimensions </a:t>
            </a:r>
            <a:br>
              <a:rPr lang="en-US" dirty="0"/>
            </a:br>
            <a:r>
              <a:rPr lang="en-US" dirty="0"/>
              <a:t>142.4mm x 148.8mm @ 150dpi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7A0A86F9-2D53-DA43-9B8A-2E7BBC5F4C2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5FA3DFE-C81E-6E4A-853B-FF7BC63189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4EA247B5-41B3-AB4E-9FBA-B900433DCCF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3F58CEE1-7D61-E545-8783-164B465254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29256" y="1445640"/>
            <a:ext cx="4570388" cy="4801229"/>
          </a:xfrm>
        </p:spPr>
        <p:txBody>
          <a:bodyPr lIns="0" r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Helvetica Neue LT Pro 45 Light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42" name="Picture 41">
            <a:hlinkClick r:id="rId4" action="ppaction://hlinksldjump"/>
            <a:extLst>
              <a:ext uri="{FF2B5EF4-FFF2-40B4-BE49-F238E27FC236}">
                <a16:creationId xmlns:a16="http://schemas.microsoft.com/office/drawing/2014/main" id="{5FD1A09D-DA81-DA42-A54C-23CBFBBAB0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54200" y="6745776"/>
            <a:ext cx="177800" cy="38100"/>
          </a:xfrm>
          <a:prstGeom prst="rect">
            <a:avLst/>
          </a:prstGeom>
        </p:spPr>
      </p:pic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60B6063C-CB8E-DD47-8FD1-6E62D76A39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335" y="1392743"/>
            <a:ext cx="1415677" cy="4831408"/>
          </a:xfrm>
        </p:spPr>
        <p:txBody>
          <a:bodyPr lIns="0" rIns="1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GB" dirty="0"/>
              <a:t>Margin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17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INSTRUCTION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07AC14-1209-8A42-A4AF-E205D7502FB4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E2BA3-BE4A-3540-A096-0787519FC115}"/>
              </a:ext>
            </a:extLst>
          </p:cNvPr>
          <p:cNvSpPr/>
          <p:nvPr userDrawn="1"/>
        </p:nvSpPr>
        <p:spPr>
          <a:xfrm>
            <a:off x="216000" y="0"/>
            <a:ext cx="1728000" cy="55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AB6F7-EBD5-5843-80AA-128D2D0226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165" y="330761"/>
            <a:ext cx="1079500" cy="660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03FBDD-AC9F-E440-AA5B-434F601CE3EA}"/>
              </a:ext>
            </a:extLst>
          </p:cNvPr>
          <p:cNvCxnSpPr/>
          <p:nvPr userDrawn="1"/>
        </p:nvCxnSpPr>
        <p:spPr>
          <a:xfrm>
            <a:off x="359335" y="1279525"/>
            <a:ext cx="144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7BF2FC34-9AAE-A243-B29A-A9B6369B7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D8517C6-B8A5-AA44-BD6D-06FA5C3ADF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B207D7-98EE-1F44-BF3B-9F5C002CF06A}"/>
              </a:ext>
            </a:extLst>
          </p:cNvPr>
          <p:cNvGrpSpPr/>
          <p:nvPr userDrawn="1"/>
        </p:nvGrpSpPr>
        <p:grpSpPr>
          <a:xfrm>
            <a:off x="3075610" y="7370321"/>
            <a:ext cx="9071235" cy="1329807"/>
            <a:chOff x="3075609" y="7370320"/>
            <a:chExt cx="9071235" cy="1329807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4B2EA10-B627-3145-9B65-33DEADE838DF}"/>
                </a:ext>
              </a:extLst>
            </p:cNvPr>
            <p:cNvSpPr txBox="1"/>
            <p:nvPr userDrawn="1"/>
          </p:nvSpPr>
          <p:spPr>
            <a:xfrm>
              <a:off x="3075609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DAE6FE9-C80C-024C-8C87-11095717CF5D}"/>
                </a:ext>
              </a:extLst>
            </p:cNvPr>
            <p:cNvSpPr txBox="1"/>
            <p:nvPr userDrawn="1"/>
          </p:nvSpPr>
          <p:spPr>
            <a:xfrm>
              <a:off x="6184291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D26F7F2-26DC-7D45-B69D-57A85A2FA059}"/>
                </a:ext>
              </a:extLst>
            </p:cNvPr>
            <p:cNvSpPr txBox="1"/>
            <p:nvPr userDrawn="1"/>
          </p:nvSpPr>
          <p:spPr>
            <a:xfrm>
              <a:off x="9292973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0A63C621-2595-4C43-88AE-1732F9CEDB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98200" y="6689602"/>
            <a:ext cx="1778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01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D7576B-7019-314A-990E-9F261CBE7403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E2B5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9FA124A-9F9E-164D-B55D-BF764217E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32488"/>
            <a:ext cx="9744036" cy="4925673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bg2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075804-51D8-944B-AC5A-FBD5D850DA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FD36EC8-26D0-634F-A19D-A6981D6C04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5E49148-FBB9-6C47-85F9-85E090D256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5C64CFF-C475-1847-8DA4-B7AC11630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B362C0FD-7BD7-7C4F-AD2E-6DDF63062C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54200" y="6745776"/>
            <a:ext cx="177800" cy="38100"/>
          </a:xfrm>
          <a:prstGeom prst="rect">
            <a:avLst/>
          </a:prstGeom>
        </p:spPr>
      </p:pic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8CEC8293-EA06-634B-B65E-27DA3B266C8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336" y="1392743"/>
            <a:ext cx="1584665" cy="4831408"/>
          </a:xfrm>
        </p:spPr>
        <p:txBody>
          <a:bodyPr lIns="0" rIns="1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GB" dirty="0"/>
              <a:t>Margin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02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NEX 06 -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C5593-0002-E344-B848-B363A870A9EE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62D50E-94D7-FB4A-B066-EE514FDC71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170576-CBFD-124C-90E1-A1014A6CEA4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065600" y="1320801"/>
            <a:ext cx="5126400" cy="53578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Imagery is located – (TBD)</a:t>
            </a:r>
            <a:br>
              <a:rPr lang="en-US" dirty="0"/>
            </a:br>
            <a:r>
              <a:rPr lang="en-US" dirty="0"/>
              <a:t>Image dimensions </a:t>
            </a:r>
            <a:br>
              <a:rPr lang="en-US" dirty="0"/>
            </a:br>
            <a:r>
              <a:rPr lang="en-US" dirty="0"/>
              <a:t>142.4mm x 148.8mm @ 150dpi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23BDDF83-815E-564A-864E-8BF18EC5BD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87964" y="3125622"/>
            <a:ext cx="4834044" cy="3121246"/>
          </a:xfrm>
        </p:spPr>
        <p:txBody>
          <a:bodyPr lIns="0" r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Helvetica Neue LT Pro 45 Light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D891FCB-8BC6-9D43-8137-615FE12DBA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62514"/>
            <a:ext cx="4834044" cy="1762496"/>
          </a:xfrm>
        </p:spPr>
        <p:txBody>
          <a:bodyPr l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/>
              <a:t>Sub Header</a:t>
            </a:r>
            <a:endParaRPr lang="en-US" dirty="0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CA9B482E-EC43-C54A-AE2D-A0B9DF09DA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DBDAF9B-B36A-CB4D-AA2E-45F970644A1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7F7182E-28F2-0A4F-9043-A3BF52FB1D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54E60B23-4852-4473-B00D-DEA922B2C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1" y="6654936"/>
            <a:ext cx="27432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7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8E7AAF-88FD-2C46-9311-3782EDD541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165" y="330760"/>
            <a:ext cx="1079500" cy="660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F19B7CB-A8A1-1B4D-A807-1AA003233998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3B8F64-9CF1-2E4B-9126-89C8206A42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35" y="6395560"/>
            <a:ext cx="1501215" cy="201485"/>
          </a:xfrm>
        </p:spPr>
        <p:txBody>
          <a:bodyPr lIns="0" tIns="0" rIns="9000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20XX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9219D20-3518-ED48-8747-1B1E2BAF8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67485" y="6395560"/>
            <a:ext cx="2505075" cy="201485"/>
          </a:xfrm>
        </p:spPr>
        <p:txBody>
          <a:bodyPr lIns="0" tIns="0" rIns="9000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  <a:endParaRPr lang="en-GB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4A1FEA93-9E50-F44A-A0D4-B1CE8FA6D2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335" y="1369990"/>
            <a:ext cx="9052889" cy="1818980"/>
          </a:xfrm>
        </p:spPr>
        <p:txBody>
          <a:bodyPr lIns="0" tIns="0" rIns="90000" bIns="0"/>
          <a:lstStyle>
            <a:lvl1pPr marL="0" indent="0">
              <a:lnSpc>
                <a:spcPct val="100000"/>
              </a:lnSpc>
              <a:tabLst>
                <a:tab pos="615950" algn="l"/>
              </a:tabLst>
              <a:defRPr sz="46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CF084B8-BA2A-F54A-978A-6EF27D380B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335" y="272454"/>
            <a:ext cx="8059777" cy="843985"/>
          </a:xfrm>
        </p:spPr>
        <p:txBody>
          <a:bodyPr lIns="0" tIns="0" rIns="9000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 presentation to Company X</a:t>
            </a:r>
          </a:p>
        </p:txBody>
      </p:sp>
    </p:spTree>
    <p:extLst>
      <p:ext uri="{BB962C8B-B14F-4D97-AF65-F5344CB8AC3E}">
        <p14:creationId xmlns:p14="http://schemas.microsoft.com/office/powerpoint/2010/main" val="109690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01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D7576B-7019-314A-990E-9F261CBE7403}"/>
              </a:ext>
            </a:extLst>
          </p:cNvPr>
          <p:cNvSpPr/>
          <p:nvPr userDrawn="1"/>
        </p:nvSpPr>
        <p:spPr>
          <a:xfrm>
            <a:off x="1944000" y="1320800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9FA124A-9F9E-164D-B55D-BF764217E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32488"/>
            <a:ext cx="9744036" cy="4925673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bg2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075804-51D8-944B-AC5A-FBD5D850D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200" y="331200"/>
            <a:ext cx="1079500" cy="660400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FD36EC8-26D0-634F-A19D-A6981D6C04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4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5E49148-FBB9-6C47-85F9-85E090D256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5C64CFF-C475-1847-8DA4-B7AC11630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13" y="707712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4D5F11E-8D49-45A6-99E5-73FC7577B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0" y="6654935"/>
            <a:ext cx="27432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2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43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399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94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399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65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94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958"/>
              <a:buNone/>
              <a:defRPr sz="2400">
                <a:solidFill>
                  <a:srgbClr val="888888"/>
                </a:solidFill>
              </a:defRPr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3298"/>
              <a:buNone/>
              <a:defRPr sz="2000">
                <a:solidFill>
                  <a:srgbClr val="888888"/>
                </a:solidFill>
              </a:defRPr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968"/>
              <a:buNone/>
              <a:defRPr sz="1800">
                <a:solidFill>
                  <a:srgbClr val="888888"/>
                </a:solidFill>
              </a:defRPr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26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07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 b="1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 b="1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 b="1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 b="1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 b="1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 b="1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29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08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1C92CA-017A-9A4F-8607-9208C07F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20F0-FD9C-5747-8761-ADFD41D9C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46B7E-DCA9-5545-A1B1-00D881910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270625"/>
            <a:ext cx="171132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6F0C7-71B1-604F-A873-8168B7DDD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0000" y="627099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99BB4-9F21-7A4E-9E22-831B52D4C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0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5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1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LT Pro 75" panose="020B0403020202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56"/>
              <a:buFont typeface="Calibri"/>
              <a:buNone/>
              <a:defRPr sz="72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521779" algn="l" rtl="0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>
                <a:schemeClr val="dk1"/>
              </a:buClr>
              <a:buSzPts val="4617"/>
              <a:buFont typeface="Arial"/>
              <a:buChar char="•"/>
              <a:defRPr sz="461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79933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3958"/>
              <a:buFont typeface="Arial"/>
              <a:buChar char="•"/>
              <a:defRPr sz="39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802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322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cs231n.github.io/neural-networks-1/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owardsdatascience.com/history-of-the-first-ai-winter-6f8c2186f80b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4B2B7-6AF0-F241-A999-CBE21C232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4438650"/>
            <a:ext cx="4791073" cy="241935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5B857D-1151-4D8E-8718-3275D28BEC42}"/>
              </a:ext>
            </a:extLst>
          </p:cNvPr>
          <p:cNvSpPr txBox="1">
            <a:spLocks/>
          </p:cNvSpPr>
          <p:nvPr/>
        </p:nvSpPr>
        <p:spPr>
          <a:xfrm>
            <a:off x="216722" y="348495"/>
            <a:ext cx="5574478" cy="565905"/>
          </a:xfrm>
          <a:prstGeom prst="rect">
            <a:avLst/>
          </a:prstGeom>
        </p:spPr>
        <p:txBody>
          <a:bodyPr vert="horz" lIns="0" tIns="0" rIns="9000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bg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Centre for the Fourth Industrial Revolution</a:t>
            </a:r>
            <a:endParaRPr lang="en-GB" sz="16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E7451D2-9571-4FCB-90D9-AFEC4B191375}"/>
              </a:ext>
            </a:extLst>
          </p:cNvPr>
          <p:cNvSpPr txBox="1">
            <a:spLocks/>
          </p:cNvSpPr>
          <p:nvPr/>
        </p:nvSpPr>
        <p:spPr>
          <a:xfrm>
            <a:off x="464110" y="4759880"/>
            <a:ext cx="4002940" cy="1635680"/>
          </a:xfrm>
          <a:prstGeom prst="rect">
            <a:avLst/>
          </a:prstGeom>
        </p:spPr>
        <p:txBody>
          <a:bodyPr vert="horz" wrap="square" lIns="0" tIns="0" rIns="90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bg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Helvetica Neue LT Pro 75"/>
              </a:rPr>
              <a:t>AI Procurement Simulation</a:t>
            </a:r>
            <a:r>
              <a:rPr lang="en-GB" sz="2000" dirty="0">
                <a:solidFill>
                  <a:schemeClr val="tx1"/>
                </a:solidFill>
                <a:latin typeface="Helvetica Neue LT Pro 75"/>
              </a:rPr>
              <a:t> </a:t>
            </a:r>
            <a:r>
              <a:rPr lang="en-GB" sz="2000" b="0" dirty="0">
                <a:solidFill>
                  <a:schemeClr val="tx1"/>
                </a:solidFill>
                <a:latin typeface="Helvetica Neue LT Pro 75"/>
              </a:rPr>
              <a:t>with 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  <a:latin typeface="Helvetica Neue LT Pro 75"/>
              </a:rPr>
              <a:t>&lt;agency/agencies /teams participating&gt;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r>
              <a:rPr lang="en-US" sz="1200" b="0" dirty="0">
                <a:solidFill>
                  <a:schemeClr val="tx1"/>
                </a:solidFill>
                <a:highlight>
                  <a:srgbClr val="FFFF00"/>
                </a:highlight>
              </a:rPr>
              <a:t>&lt;date&gt;</a:t>
            </a:r>
            <a:endParaRPr lang="en-US" sz="2000" b="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9B1E6-D855-4558-BB67-DFE727869257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 AI systems ‘think’?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pic>
        <p:nvPicPr>
          <p:cNvPr id="1026" name="Picture 2" descr="https://cdn-images-1.medium.com/max/1000/1*eJ36Jpf-DE9q5nKk67xT0Q.jpeg">
            <a:extLst>
              <a:ext uri="{FF2B5EF4-FFF2-40B4-BE49-F238E27FC236}">
                <a16:creationId xmlns:a16="http://schemas.microsoft.com/office/drawing/2014/main" id="{B3F2849B-9F4A-4CC2-8DF3-F78941CC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45" y="1624755"/>
            <a:ext cx="4699163" cy="24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10BDE0-5E3F-4EBC-B010-BF9B9AED0CEE}"/>
              </a:ext>
            </a:extLst>
          </p:cNvPr>
          <p:cNvSpPr/>
          <p:nvPr/>
        </p:nvSpPr>
        <p:spPr>
          <a:xfrm>
            <a:off x="2381013" y="1652961"/>
            <a:ext cx="3821979" cy="4463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Input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Takes in the values you provide to the model.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no. of rooms, sq. ft, neighbourhood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engine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Performs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mathematical computations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weights, functions and an algorithm called back-propagation that adjusts the weights and selects the functions. 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Output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the results.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predicted house price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6C67F8-A783-41AB-B0F7-A18BF9826EFF}"/>
              </a:ext>
            </a:extLst>
          </p:cNvPr>
          <p:cNvCxnSpPr>
            <a:cxnSpLocks/>
          </p:cNvCxnSpPr>
          <p:nvPr/>
        </p:nvCxnSpPr>
        <p:spPr>
          <a:xfrm>
            <a:off x="2424275" y="1970815"/>
            <a:ext cx="3624121" cy="0"/>
          </a:xfrm>
          <a:prstGeom prst="line">
            <a:avLst/>
          </a:prstGeom>
          <a:ln w="38100">
            <a:solidFill>
              <a:srgbClr val="F6CC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1A34A0-9BB9-4A06-B3C8-FC22AAFF9406}"/>
              </a:ext>
            </a:extLst>
          </p:cNvPr>
          <p:cNvCxnSpPr>
            <a:cxnSpLocks/>
          </p:cNvCxnSpPr>
          <p:nvPr/>
        </p:nvCxnSpPr>
        <p:spPr>
          <a:xfrm>
            <a:off x="2424275" y="3276610"/>
            <a:ext cx="3624121" cy="0"/>
          </a:xfrm>
          <a:prstGeom prst="line">
            <a:avLst/>
          </a:prstGeom>
          <a:ln w="38100">
            <a:solidFill>
              <a:srgbClr val="C9DA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D75DE5-8205-4837-AB1B-65CD5112EF96}"/>
              </a:ext>
            </a:extLst>
          </p:cNvPr>
          <p:cNvCxnSpPr>
            <a:cxnSpLocks/>
          </p:cNvCxnSpPr>
          <p:nvPr/>
        </p:nvCxnSpPr>
        <p:spPr>
          <a:xfrm>
            <a:off x="2424275" y="5186271"/>
            <a:ext cx="3624121" cy="0"/>
          </a:xfrm>
          <a:prstGeom prst="line">
            <a:avLst/>
          </a:prstGeom>
          <a:ln w="38100">
            <a:solidFill>
              <a:srgbClr val="D8EA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8220516-6CDE-4D4F-903D-B4FCB5910CB2}"/>
              </a:ext>
            </a:extLst>
          </p:cNvPr>
          <p:cNvSpPr>
            <a:spLocks/>
          </p:cNvSpPr>
          <p:nvPr/>
        </p:nvSpPr>
        <p:spPr>
          <a:xfrm>
            <a:off x="6986072" y="4467946"/>
            <a:ext cx="4465308" cy="1963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Modern AI systems don’t ‘think’. They are driven by statistics and broader mathematics.</a:t>
            </a:r>
          </a:p>
          <a:p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Neural networks, even though they’re modelled after the brain, are orders of magnitude simpler than our brain.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277F80-4964-4247-BA2F-01E2FDEB8C66}"/>
              </a:ext>
            </a:extLst>
          </p:cNvPr>
          <p:cNvSpPr/>
          <p:nvPr/>
        </p:nvSpPr>
        <p:spPr>
          <a:xfrm>
            <a:off x="2044888" y="830792"/>
            <a:ext cx="8678530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We’ll use as an example a very simple neural network designed to predict housing prices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349B0-0494-40A3-95FC-459792F0F4A0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13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C065F-14B7-4A52-8180-EA4E4945A4CB}"/>
              </a:ext>
            </a:extLst>
          </p:cNvPr>
          <p:cNvSpPr/>
          <p:nvPr/>
        </p:nvSpPr>
        <p:spPr>
          <a:xfrm>
            <a:off x="7314008" y="3522703"/>
            <a:ext cx="437272" cy="18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98D65A-ED51-4BA7-B817-3E53A3E35CE8}"/>
              </a:ext>
            </a:extLst>
          </p:cNvPr>
          <p:cNvSpPr/>
          <p:nvPr/>
        </p:nvSpPr>
        <p:spPr>
          <a:xfrm>
            <a:off x="7780760" y="3759988"/>
            <a:ext cx="2674315" cy="20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4C000E-9C5E-4C1F-A72E-A482F74DC055}"/>
              </a:ext>
            </a:extLst>
          </p:cNvPr>
          <p:cNvSpPr/>
          <p:nvPr/>
        </p:nvSpPr>
        <p:spPr>
          <a:xfrm>
            <a:off x="7542072" y="3688436"/>
            <a:ext cx="3353308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“CS231n Convolutional Neural Networks for Visual Recognition”. Stanford. </a:t>
            </a:r>
            <a:r>
              <a:rPr lang="en-GB" sz="900" dirty="0">
                <a:hlinkClick r:id="rId5"/>
              </a:rPr>
              <a:t>http://cs231n.github.io/neural-networks-1/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F19B90-5018-4F26-8215-33AD93510094}"/>
              </a:ext>
            </a:extLst>
          </p:cNvPr>
          <p:cNvSpPr/>
          <p:nvPr/>
        </p:nvSpPr>
        <p:spPr>
          <a:xfrm>
            <a:off x="7504363" y="1529981"/>
            <a:ext cx="3100791" cy="2158678"/>
          </a:xfrm>
          <a:prstGeom prst="rect">
            <a:avLst/>
          </a:prstGeom>
          <a:noFill/>
          <a:ln w="19050">
            <a:solidFill>
              <a:srgbClr val="C9DAF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engine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27EE7C-560E-4847-B245-595BCFF3D0E4}"/>
              </a:ext>
            </a:extLst>
          </p:cNvPr>
          <p:cNvSpPr/>
          <p:nvPr/>
        </p:nvSpPr>
        <p:spPr>
          <a:xfrm>
            <a:off x="10996684" y="3154501"/>
            <a:ext cx="437272" cy="18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51ED58-F3F3-4AB4-89AB-DB6AF8CADEB2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1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is key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AE35D-DA02-4002-8A21-015EBBFB2482}"/>
              </a:ext>
            </a:extLst>
          </p:cNvPr>
          <p:cNvSpPr/>
          <p:nvPr/>
        </p:nvSpPr>
        <p:spPr>
          <a:xfrm>
            <a:off x="2044888" y="695709"/>
            <a:ext cx="8678530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don’t have better algorithms. We just have more data.” 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 – Peter Norvig, Google Research Director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907A7A-CA48-4897-92DE-51CDD280DB3B}"/>
              </a:ext>
            </a:extLst>
          </p:cNvPr>
          <p:cNvSpPr/>
          <p:nvPr/>
        </p:nvSpPr>
        <p:spPr>
          <a:xfrm>
            <a:off x="2197288" y="1539694"/>
            <a:ext cx="9482904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ultimately data that is powering the AI revolution. For long-term sustainable AI growth and innovation, focus on building a strong data environment.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B5DB9-257A-493D-A273-6A591E545DF4}"/>
              </a:ext>
            </a:extLst>
          </p:cNvPr>
          <p:cNvSpPr/>
          <p:nvPr/>
        </p:nvSpPr>
        <p:spPr>
          <a:xfrm>
            <a:off x="6016336" y="2678579"/>
            <a:ext cx="5791379" cy="2872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 are the gaps?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organizations are not set up to deal with and take advantage of this explosion of data.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Organizational gaps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Lack of data governance and management processes and roles (e.g. CDO), lack of data-driven culture.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gaps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Lack of data infrastructure and tools (e.g. 100s of databases within an organization)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4ABB6C1-91BC-4933-99B0-CA400BBCFE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166801"/>
              </p:ext>
            </p:extLst>
          </p:nvPr>
        </p:nvGraphicFramePr>
        <p:xfrm>
          <a:off x="1090450" y="2340616"/>
          <a:ext cx="5947777" cy="396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CBD7DDD1-0511-4A13-8E28-0F9AED31D37D}"/>
              </a:ext>
            </a:extLst>
          </p:cNvPr>
          <p:cNvSpPr/>
          <p:nvPr/>
        </p:nvSpPr>
        <p:spPr>
          <a:xfrm>
            <a:off x="2578391" y="2470231"/>
            <a:ext cx="2971894" cy="189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IBM Marketing Cloud, 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Key Marketing Trends for 2017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9B7EC8-6605-45ED-81C5-19659C8AEE63}"/>
              </a:ext>
            </a:extLst>
          </p:cNvPr>
          <p:cNvSpPr/>
          <p:nvPr/>
        </p:nvSpPr>
        <p:spPr>
          <a:xfrm>
            <a:off x="2578391" y="6002294"/>
            <a:ext cx="8302965" cy="303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IBM: “Ninety percent of the data in the world today has been created in the last two years alone.”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65C71B-D338-4487-8FBD-D946C7929BB0}"/>
              </a:ext>
            </a:extLst>
          </p:cNvPr>
          <p:cNvSpPr/>
          <p:nvPr/>
        </p:nvSpPr>
        <p:spPr>
          <a:xfrm>
            <a:off x="3600708" y="4054367"/>
            <a:ext cx="927260" cy="537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creation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263D2D-833B-4D4F-8396-8E00ACA9C844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14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E7B423-8EBB-43B8-91B2-EFBE64D48261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common AI applications?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0BFFE-BA51-42B3-A61B-39ED8A68C512}"/>
              </a:ext>
            </a:extLst>
          </p:cNvPr>
          <p:cNvGrpSpPr/>
          <p:nvPr/>
        </p:nvGrpSpPr>
        <p:grpSpPr>
          <a:xfrm>
            <a:off x="2391104" y="1794578"/>
            <a:ext cx="2786372" cy="4052300"/>
            <a:chOff x="2256021" y="1794578"/>
            <a:chExt cx="2786372" cy="40523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02F3BD-51BF-4EF7-A15C-E0E9B5B81D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7814" y="1794578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Image recognition</a:t>
              </a:r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A510D0-9629-4BE5-9827-080E798E0B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7814" y="3243796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Recommendation engines</a:t>
              </a:r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A0FFE4-AC39-4333-A6EE-F5FDA18AB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7814" y="4679571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Anomaly detection</a:t>
              </a:r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DFDF41-8CFF-4552-B8FD-34EF6322E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7814" y="2343023"/>
              <a:ext cx="2302786" cy="5122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Deposit a cheque by taking a picture of it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B93746-ECA0-4DD9-8093-644F7C8C88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6021" y="3737192"/>
              <a:ext cx="2786372" cy="6197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Watch a film recommended based on view history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66BC55-CFE5-4E39-A7ED-5FB56533CF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6021" y="5227113"/>
              <a:ext cx="2786372" cy="6197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 alerted of unusual activity on your credit card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91AB79-9872-4323-B749-D17CF772A5E5}"/>
              </a:ext>
            </a:extLst>
          </p:cNvPr>
          <p:cNvGrpSpPr/>
          <p:nvPr/>
        </p:nvGrpSpPr>
        <p:grpSpPr>
          <a:xfrm>
            <a:off x="5819166" y="1794578"/>
            <a:ext cx="2533065" cy="4024128"/>
            <a:chOff x="5226320" y="1794578"/>
            <a:chExt cx="2533065" cy="40241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142E63-E785-4928-AF88-E5B81B9EE9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1459" y="1794578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Sound recognition</a:t>
              </a:r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D32BBF-7B5E-452B-9A59-8EF3814806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1459" y="3243796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Optimization engines</a:t>
              </a:r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F8391C-FC0A-4DCA-954D-C085CCBBF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1459" y="4682821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Segmentation</a:t>
              </a:r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1D5969B-A32F-4886-8C66-D04411592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320" y="2317412"/>
              <a:ext cx="2533065" cy="563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 voice assistant wakes up when you call out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893B38-ED06-4A70-A72E-3355DF74F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320" y="3765362"/>
              <a:ext cx="2533065" cy="563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Share a ride with others going to a place nearby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685616-C1DD-4A17-A143-93223CBD25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6320" y="5255283"/>
              <a:ext cx="2533065" cy="563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Receive offers based on past purchases (and other data)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D09B7DC-EAEA-48A9-9754-742A79832061}"/>
              </a:ext>
            </a:extLst>
          </p:cNvPr>
          <p:cNvGrpSpPr/>
          <p:nvPr/>
        </p:nvGrpSpPr>
        <p:grpSpPr>
          <a:xfrm>
            <a:off x="8993920" y="1794578"/>
            <a:ext cx="2533065" cy="3998517"/>
            <a:chOff x="7954826" y="1794578"/>
            <a:chExt cx="2533065" cy="39985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89E9E4-6509-4623-84C3-9ACDE5FDE0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0414" y="1794578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Natural language processing (NLP)</a:t>
              </a:r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037C95-1019-4289-8893-F82664F73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0414" y="3243796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Network analysis</a:t>
              </a:r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B4171A0-3C5C-4D35-89FB-8543754431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0414" y="4679570"/>
              <a:ext cx="2302786" cy="512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r>
                <a:rPr lang="en-US" dirty="0"/>
                <a:t>Simulation</a:t>
              </a:r>
              <a:endParaRPr lang="en-GB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F715A90-34FC-440D-9DA2-A40FE30F5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4826" y="2291801"/>
              <a:ext cx="2533065" cy="563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the weather from your voice assistant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E643E4F-A0B8-428A-8ED6-36E05B029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4826" y="3739751"/>
              <a:ext cx="2533065" cy="563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Have friends recommended based on your friends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707B9F-0ABF-4B34-80C1-3B2257C328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4826" y="5229672"/>
              <a:ext cx="2533065" cy="563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Play a modern video game against the console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937DF98-A896-44DA-958B-17CEEBBD8229}"/>
              </a:ext>
            </a:extLst>
          </p:cNvPr>
          <p:cNvSpPr/>
          <p:nvPr/>
        </p:nvSpPr>
        <p:spPr>
          <a:xfrm>
            <a:off x="2044888" y="830792"/>
            <a:ext cx="8678530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AI applications include, but are not limited to: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586974-3D0A-4271-94F8-310DC04DAB58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15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CC45C7-BB5A-4AA8-AD87-A138FDBDA6D7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41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is AI being used in government?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57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467B18-7D71-4C54-954D-ED4C223204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Challenge: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How to better manage prisons and react to incidents.</a:t>
            </a:r>
            <a:endParaRPr lang="en-US" sz="1800" b="0" dirty="0">
              <a:solidFill>
                <a:schemeClr val="tx1"/>
              </a:solidFill>
              <a:latin typeface="+mn-lt"/>
              <a:cs typeface="Calibri"/>
            </a:endParaRP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+mn-lt"/>
              </a:rPr>
              <a:t>Situation: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The prison service had thousands of pages of unstructured text detailing their inspections of prisons and other institutions. For a human to compare, this would have required substantial resources.</a:t>
            </a:r>
          </a:p>
          <a:p>
            <a:pPr fontAlgn="base"/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Action: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NLP was used to group words with similar meanings, and a library specific to the common language used in prison reports was built. An ‘intelligent search’ tool was developed to identify trends across the reports, which enabled topic analysis.</a:t>
            </a:r>
          </a:p>
          <a:p>
            <a:pPr fontAlgn="base"/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+mn-lt"/>
              </a:rPr>
              <a:t>Impact: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The search tool informs data-driven decisions about prison inspections and policy.</a:t>
            </a:r>
          </a:p>
          <a:p>
            <a:pPr fontAlgn="base"/>
            <a:endParaRPr lang="en-US" sz="1800" b="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E3561-C723-4976-8214-B1ABB5B44F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is AI being used by the public sector?</a:t>
            </a:r>
          </a:p>
          <a:p>
            <a:r>
              <a:rPr lang="en-US" sz="1600" dirty="0"/>
              <a:t>United Kingdom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CB01B-E213-4EAE-A7C6-905962FB2E1C}"/>
              </a:ext>
            </a:extLst>
          </p:cNvPr>
          <p:cNvSpPr/>
          <p:nvPr/>
        </p:nvSpPr>
        <p:spPr>
          <a:xfrm>
            <a:off x="2087335" y="1786290"/>
            <a:ext cx="5429884" cy="925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algn="ctr"/>
            <a:r>
              <a:rPr lang="en-US" dirty="0"/>
              <a:t>The Ministry of Justice uses natural language processing (NLP) to identify patterns across prison reports.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23918C-BB11-4682-B8D7-B85C72DAD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362" y="1553254"/>
            <a:ext cx="2857500" cy="160020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877CBB-E665-4607-85F4-A72C1FE403F1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460CD-8833-4243-A67B-78A6F6042C93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17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A67A5-1FE8-48B9-A796-EAF56F3319B8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5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66E3A6-4EC8-47CD-8522-D9D7EF5876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7964" y="1332488"/>
            <a:ext cx="7134413" cy="4925673"/>
          </a:xfrm>
        </p:spPr>
        <p:txBody>
          <a:bodyPr vert="horz" lIns="0" tIns="45720" rIns="91440" bIns="45720" rtlCol="0" anchor="t">
            <a:noAutofit/>
          </a:bodyPr>
          <a:lstStyle/>
          <a:p>
            <a:pPr fontAlgn="base"/>
            <a:endParaRPr lang="en-US" sz="1800" b="0" dirty="0"/>
          </a:p>
          <a:p>
            <a:pPr fontAlgn="base"/>
            <a:endParaRPr lang="en-US" sz="1800" b="0" dirty="0"/>
          </a:p>
          <a:p>
            <a:pPr fontAlgn="base"/>
            <a:endParaRPr lang="en-US" sz="1800" b="0" dirty="0"/>
          </a:p>
          <a:p>
            <a:pPr fontAlgn="base"/>
            <a:endParaRPr lang="en-US" sz="1800" b="0" dirty="0"/>
          </a:p>
          <a:p>
            <a:pPr fontAlgn="base"/>
            <a:endParaRPr lang="en-US" sz="1800" b="0" dirty="0"/>
          </a:p>
          <a:p>
            <a:pPr fontAlgn="base"/>
            <a:endParaRPr lang="en-US" sz="1800" b="0" dirty="0">
              <a:solidFill>
                <a:schemeClr val="tx1"/>
              </a:solidFill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+mn-lt"/>
              </a:rPr>
              <a:t>Challenge: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Public’s interaction with government offices</a:t>
            </a:r>
            <a:endParaRPr lang="en-US" sz="1800" b="0" dirty="0">
              <a:solidFill>
                <a:schemeClr val="tx1"/>
              </a:solidFill>
              <a:latin typeface="+mn-lt"/>
              <a:cs typeface="Calibri"/>
            </a:endParaRPr>
          </a:p>
          <a:p>
            <a:pPr fontAlgn="base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+mn-lt"/>
              </a:rPr>
              <a:t>Situation: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User research in Dubai revealed that there was frustration with the number of sources (e.g. websites) that had to be accessed to obtain information about different public services.</a:t>
            </a:r>
            <a:endParaRPr lang="en-US" sz="1800" b="0" dirty="0">
              <a:solidFill>
                <a:schemeClr val="tx1"/>
              </a:solidFill>
              <a:latin typeface="+mn-lt"/>
              <a:cs typeface="Calibri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A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ction: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Smart Dubai teamed up with IBM Watson to build and deliver a virtual assistant that acts as a single platform for information on public services. </a:t>
            </a: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Impact: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Dubai residents can get all the information they need about public services efficiently, from a single source.</a:t>
            </a: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05AAA-E3EF-4900-BC35-1BFDC74639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is AI being used by the public sector?</a:t>
            </a:r>
          </a:p>
          <a:p>
            <a:r>
              <a:rPr lang="en-US" sz="1600" dirty="0"/>
              <a:t>United Arab Emirates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4A76C4-2A10-4BD6-8F69-464AEA9EF159}"/>
              </a:ext>
            </a:extLst>
          </p:cNvPr>
          <p:cNvSpPr/>
          <p:nvPr/>
        </p:nvSpPr>
        <p:spPr>
          <a:xfrm>
            <a:off x="2087335" y="1786290"/>
            <a:ext cx="6004042" cy="925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algn="ctr"/>
            <a:r>
              <a:rPr lang="en-US" dirty="0"/>
              <a:t>Smart Dubai offers a chatbot to help residents better understand and obtain city services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1840460-95E8-43A6-B5F8-9C9315ABB1EF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BDDFB-B71B-4E86-91C6-B386059714ED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18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E5666-1290-436D-B64B-958343EDFB3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dubai rashid app&quot;">
            <a:extLst>
              <a:ext uri="{FF2B5EF4-FFF2-40B4-BE49-F238E27FC236}">
                <a16:creationId xmlns:a16="http://schemas.microsoft.com/office/drawing/2014/main" id="{0925919F-4939-4FBC-B49E-57CE8E4E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16" y="1531085"/>
            <a:ext cx="2605534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848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66E3A6-4EC8-47CD-8522-D9D7EF5876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7964" y="1332488"/>
            <a:ext cx="9416574" cy="4925673"/>
          </a:xfrm>
        </p:spPr>
        <p:txBody>
          <a:bodyPr vert="horz" lIns="0" tIns="45720" rIns="91440" bIns="45720" rtlCol="0" anchor="t">
            <a:noAutofit/>
          </a:bodyPr>
          <a:lstStyle/>
          <a:p>
            <a:pPr fontAlgn="base"/>
            <a:endParaRPr lang="en-US" sz="1800" b="0" dirty="0"/>
          </a:p>
          <a:p>
            <a:pPr fontAlgn="base"/>
            <a:endParaRPr lang="en-US" sz="1800" b="0" dirty="0"/>
          </a:p>
          <a:p>
            <a:pPr fontAlgn="base"/>
            <a:endParaRPr lang="en-US" sz="1800" b="0" dirty="0"/>
          </a:p>
          <a:p>
            <a:pPr fontAlgn="base"/>
            <a:endParaRPr lang="en-US" sz="1800" b="0" dirty="0"/>
          </a:p>
          <a:p>
            <a:pPr fontAlgn="base"/>
            <a:endParaRPr lang="en-US" sz="1800" b="0" dirty="0"/>
          </a:p>
          <a:p>
            <a:pPr fontAlgn="base"/>
            <a:endParaRPr lang="en-US" sz="1800" b="0" dirty="0">
              <a:solidFill>
                <a:schemeClr val="tx1"/>
              </a:solidFill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+mn-lt"/>
              </a:rPr>
              <a:t>Challenge: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Conduct censuses in conflict zones with little data availability.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fontAlgn="base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+mn-lt"/>
              </a:rPr>
              <a:t>Situation: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Countries need to understand population distribution to better plan </a:t>
            </a:r>
          </a:p>
          <a:p>
            <a:pPr fontAlgn="base"/>
            <a:r>
              <a:rPr lang="en-US" sz="1800" b="0" dirty="0">
                <a:solidFill>
                  <a:schemeClr val="tx1"/>
                </a:solidFill>
                <a:latin typeface="+mn-lt"/>
              </a:rPr>
              <a:t>services when conducting a census is difficult (e.g. in conflict areas). </a:t>
            </a:r>
            <a:endParaRPr lang="en-US" sz="1800" b="0" dirty="0">
              <a:solidFill>
                <a:schemeClr val="tx1"/>
              </a:solidFill>
              <a:latin typeface="+mn-lt"/>
              <a:cs typeface="Calibri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A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ction: </a:t>
            </a:r>
            <a:r>
              <a:rPr lang="en-GB" sz="1800" b="0" dirty="0">
                <a:solidFill>
                  <a:schemeClr val="tx1"/>
                </a:solidFill>
                <a:latin typeface="+mn-lt"/>
              </a:rPr>
              <a:t>A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machine learning algorithm analysed satellite image data to identify features such as settlement boundaries, buildings, transport networks, waterways and industrial areas to predict the population density of an area.</a:t>
            </a: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Impact: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A hybrid census model was developed and officials were able to better plan vaccination campaigns and the roll-out of other services.</a:t>
            </a: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05AAA-E3EF-4900-BC35-1BFDC74639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is AI being used by the public sector?</a:t>
            </a:r>
          </a:p>
          <a:p>
            <a:r>
              <a:rPr lang="en-US" sz="1600" dirty="0"/>
              <a:t>Nigeria, Zambia, Mozambique and Democratic Republic of the Congo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4A76C4-2A10-4BD6-8F69-464AEA9EF159}"/>
              </a:ext>
            </a:extLst>
          </p:cNvPr>
          <p:cNvSpPr/>
          <p:nvPr/>
        </p:nvSpPr>
        <p:spPr>
          <a:xfrm>
            <a:off x="2087335" y="1786290"/>
            <a:ext cx="6004042" cy="925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algn="ctr"/>
            <a:r>
              <a:rPr lang="en-US" dirty="0"/>
              <a:t>African countries use machine learning algorithms to better predict population growth.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ED8492-1154-4EE3-820B-36447D4A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725" y="1513213"/>
            <a:ext cx="2162175" cy="211455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1840460-95E8-43A6-B5F8-9C9315ABB1EF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BDDFB-B71B-4E86-91C6-B386059714ED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18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E5666-1290-436D-B64B-958343EDFB3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42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8D395C-7D68-403B-9343-B376694CAB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Challenge: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The department needed to deal with an increasing number of service requests.</a:t>
            </a:r>
            <a:endParaRPr lang="en-US" sz="1800" b="0" dirty="0">
              <a:solidFill>
                <a:schemeClr val="tx1"/>
              </a:solidFill>
              <a:latin typeface="+mn-lt"/>
              <a:cs typeface="Calibri"/>
            </a:endParaRP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Situation: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More immigration requests were raised and the department wanted to handle them more effectively and efficiently, and saw an opportunity for automation and cost-saving.</a:t>
            </a:r>
            <a:endParaRPr lang="en-US" sz="1800" b="0" dirty="0">
              <a:solidFill>
                <a:schemeClr val="tx1"/>
              </a:solidFill>
              <a:latin typeface="+mn-lt"/>
              <a:cs typeface="Calibri"/>
            </a:endParaRP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Action: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A chatbot that supports both Spanish and English languages was developed that provides responses in typed or spoken format.</a:t>
            </a: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Impact: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The virtual assistant helps people with requests pertaining to immigration services, green cards, passports and any service offered by the department. Monthly, this bot handles more than 1 million interactions. Officers now can focus on more difficult cases and high-value work.</a:t>
            </a:r>
            <a:endParaRPr lang="en-US" sz="1800" b="0" dirty="0">
              <a:solidFill>
                <a:schemeClr val="tx1"/>
              </a:solidFill>
              <a:latin typeface="+mn-lt"/>
              <a:cs typeface="Calibri"/>
            </a:endParaRPr>
          </a:p>
          <a:p>
            <a:endParaRPr lang="en-US" sz="1800" b="0" dirty="0">
              <a:latin typeface="+mn-lt"/>
            </a:endParaRPr>
          </a:p>
          <a:p>
            <a:endParaRPr lang="en-US" sz="1800" b="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A0388-F174-4C3E-9007-B151609801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is AI being used by the public sector?</a:t>
            </a:r>
          </a:p>
          <a:p>
            <a:r>
              <a:rPr lang="en-US" sz="1600" dirty="0"/>
              <a:t>United States of America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93D99-325D-4662-9DBD-9101158194A7}"/>
              </a:ext>
            </a:extLst>
          </p:cNvPr>
          <p:cNvSpPr/>
          <p:nvPr/>
        </p:nvSpPr>
        <p:spPr>
          <a:xfrm>
            <a:off x="2087336" y="1786290"/>
            <a:ext cx="4902082" cy="925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algn="ctr"/>
            <a:r>
              <a:rPr lang="en-US" dirty="0"/>
              <a:t>Department of Homeland Security uses the chatbot EMMA to help with immigration requests.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073CE-90E5-4906-B03A-9AE779972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610" y="1570241"/>
            <a:ext cx="4902082" cy="114108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14A0CBC-3F21-4833-BC64-A8F3CD21F374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C57FB4-2B27-4E54-B4CE-555B29AEAB7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19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94BB31-043B-448F-90A8-19BC246D9980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23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81BCFB-1C24-4036-B878-BF67EBD29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5864" y="1293163"/>
            <a:ext cx="9744036" cy="4925673"/>
          </a:xfrm>
        </p:spPr>
        <p:txBody>
          <a:bodyPr vert="horz" lIns="0" tIns="45720" rIns="91440" bIns="45720" rtlCol="0" anchor="t">
            <a:noAutofit/>
          </a:bodyPr>
          <a:lstStyle/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Challenge: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Authorities are facing public pressure to better combat</a:t>
            </a:r>
          </a:p>
          <a:p>
            <a:r>
              <a:rPr lang="en-US" sz="1800" b="0" dirty="0">
                <a:solidFill>
                  <a:schemeClr val="tx1"/>
                </a:solidFill>
                <a:latin typeface="+mn-lt"/>
              </a:rPr>
              <a:t>crimes such as armed robbery and pickpocketing.</a:t>
            </a: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Situation: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Police reports summarize where those crimes are reported but it was difficult to learn from them, detect patterns and act on them in close to real-time. </a:t>
            </a:r>
            <a:endParaRPr lang="en-US" sz="1800" b="0" dirty="0">
              <a:solidFill>
                <a:schemeClr val="tx1"/>
              </a:solidFill>
              <a:latin typeface="+mn-lt"/>
              <a:cs typeface="Calibri"/>
            </a:endParaRP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Action: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After a competitive tender process with 8 companies participating, the ministry acquired a licence from PredPol software. PredPol develops tailored maps highlighting sections where its assessment suggests there is a high probability that crimes will be committed.</a:t>
            </a:r>
          </a:p>
          <a:p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Impact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The maps can be accessed through an iPad or mobile phone and support decision-making. Police have seen a reduction in their target crimes when they use the programme.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4F214-878D-45D4-B185-BC6EEE4DC4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is AI being used by the public sector?</a:t>
            </a:r>
          </a:p>
          <a:p>
            <a:r>
              <a:rPr lang="en-US" sz="1600" dirty="0"/>
              <a:t>Uruguay</a:t>
            </a:r>
            <a:endParaRPr lang="en-GB" sz="1600" dirty="0"/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3EA6F6-91A5-4B93-9A6D-9285D394AA88}"/>
              </a:ext>
            </a:extLst>
          </p:cNvPr>
          <p:cNvSpPr/>
          <p:nvPr/>
        </p:nvSpPr>
        <p:spPr>
          <a:xfrm>
            <a:off x="2087336" y="1786290"/>
            <a:ext cx="4902082" cy="925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algn="ctr"/>
            <a:r>
              <a:rPr lang="en-US" dirty="0"/>
              <a:t>The Ministry of the Interior of Uruguay is using an AI system to predict where a criminal offence will be committed.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1B564B-F521-4FA0-974F-1426A85035A1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4BA89C-351D-4A25-B040-30EC3DF46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984" y="1376220"/>
            <a:ext cx="3701167" cy="21603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F55BFE-B4D7-453B-B770-6AB892AB00FA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21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2DB923-DBDD-4C37-AB9B-6BDF6998EE5C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15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4F214-878D-45D4-B185-BC6EEE4DC4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5610" y="1700043"/>
            <a:ext cx="9853130" cy="843985"/>
          </a:xfrm>
        </p:spPr>
        <p:txBody>
          <a:bodyPr anchor="t"/>
          <a:lstStyle/>
          <a:p>
            <a:pPr algn="ctr"/>
            <a:r>
              <a:rPr lang="en-US" dirty="0"/>
              <a:t>Q&amp;A: Ask anything about AI</a:t>
            </a:r>
          </a:p>
          <a:p>
            <a:pPr marL="284163" indent="-2841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0" dirty="0">
                <a:highlight>
                  <a:srgbClr val="FFFF00"/>
                </a:highlight>
              </a:rPr>
              <a:t>&lt;Presenter 1&gt;: </a:t>
            </a:r>
            <a:r>
              <a:rPr lang="en-GB" sz="2200" b="0" dirty="0">
                <a:highlight>
                  <a:srgbClr val="FFFF00"/>
                </a:highlight>
              </a:rPr>
              <a:t>&lt;presenter 1 domains of expertise&gt;</a:t>
            </a:r>
          </a:p>
          <a:p>
            <a:pPr marL="284163" indent="-2841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0" dirty="0">
                <a:highlight>
                  <a:srgbClr val="FFFF00"/>
                </a:highlight>
              </a:rPr>
              <a:t>&lt;Presenter 2&gt;: </a:t>
            </a:r>
            <a:r>
              <a:rPr lang="en-GB" sz="2200" b="0" dirty="0">
                <a:highlight>
                  <a:srgbClr val="FFFF00"/>
                </a:highlight>
              </a:rPr>
              <a:t>&lt;presenter 2 domains of expertise&gt;</a:t>
            </a:r>
          </a:p>
          <a:p>
            <a:pPr marL="284163" indent="-28416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0" dirty="0">
                <a:highlight>
                  <a:srgbClr val="FFFF00"/>
                </a:highlight>
              </a:rPr>
              <a:t>&lt;Presenter 3: </a:t>
            </a:r>
            <a:r>
              <a:rPr lang="en-GB" sz="2200" b="0" dirty="0">
                <a:highlight>
                  <a:srgbClr val="FFFF00"/>
                </a:highlight>
              </a:rPr>
              <a:t>&lt;presenter 3 domains of expertise&gt;</a:t>
            </a:r>
          </a:p>
          <a:p>
            <a:pPr>
              <a:lnSpc>
                <a:spcPct val="200000"/>
              </a:lnSpc>
            </a:pPr>
            <a:r>
              <a:rPr lang="en-GB" sz="2200" b="0" dirty="0">
                <a:highlight>
                  <a:srgbClr val="FFFF00"/>
                </a:highlight>
              </a:rPr>
              <a:t>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0" dirty="0">
                <a:highlight>
                  <a:srgbClr val="FFFF00"/>
                </a:highlight>
              </a:rPr>
              <a:t>&lt;Presenter </a:t>
            </a:r>
            <a:r>
              <a:rPr lang="en-US" sz="2200" b="0" i="1" dirty="0">
                <a:highlight>
                  <a:srgbClr val="FFFF00"/>
                </a:highlight>
              </a:rPr>
              <a:t>n</a:t>
            </a:r>
            <a:r>
              <a:rPr lang="en-US" sz="2200" b="0" dirty="0">
                <a:highlight>
                  <a:srgbClr val="FFFF00"/>
                </a:highlight>
              </a:rPr>
              <a:t>&gt;: </a:t>
            </a:r>
            <a:r>
              <a:rPr lang="en-GB" sz="2200" b="0" dirty="0">
                <a:highlight>
                  <a:srgbClr val="FFFF00"/>
                </a:highlight>
              </a:rPr>
              <a:t>&lt;presenter </a:t>
            </a:r>
            <a:r>
              <a:rPr lang="en-GB" sz="2200" b="0" i="1" dirty="0">
                <a:highlight>
                  <a:srgbClr val="FFFF00"/>
                </a:highlight>
              </a:rPr>
              <a:t>n</a:t>
            </a:r>
            <a:r>
              <a:rPr lang="en-GB" sz="2200" b="0" dirty="0">
                <a:highlight>
                  <a:srgbClr val="FFFF00"/>
                </a:highlight>
              </a:rPr>
              <a:t> domains of expertise&gt;</a:t>
            </a:r>
            <a:endParaRPr lang="en-GB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1B564B-F521-4FA0-974F-1426A85035A1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386A33-2CA6-4CE7-AFC1-358AC2E1EB4F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22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4E1EB-DD0E-49FD-A9C9-3813A6238FE6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5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Welcome!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  <a:p>
            <a:endParaRPr lang="en-GB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05A5D-55C5-4078-8C24-47EB83909C6E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2AEA6-2359-4AA3-8735-41D0502C1561}"/>
              </a:ext>
            </a:extLst>
          </p:cNvPr>
          <p:cNvSpPr/>
          <p:nvPr/>
        </p:nvSpPr>
        <p:spPr>
          <a:xfrm>
            <a:off x="2229997" y="1559914"/>
            <a:ext cx="93518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Please grab a seat.</a:t>
            </a: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We’ll start at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&lt;time&gt;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33813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AI add value?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62AE9-F107-45CE-8BDF-83206A39473D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06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5" y="272454"/>
            <a:ext cx="8687502" cy="843985"/>
          </a:xfrm>
        </p:spPr>
        <p:txBody>
          <a:bodyPr/>
          <a:lstStyle/>
          <a:p>
            <a:r>
              <a:rPr lang="en-US" dirty="0"/>
              <a:t>Breakout activity: How can AI add value?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30 min. | Objective: Reflect on AI capabilities and their broad application in government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59DFDC-4140-489F-B656-FB521BE70C1D}"/>
              </a:ext>
            </a:extLst>
          </p:cNvPr>
          <p:cNvSpPr/>
          <p:nvPr/>
        </p:nvSpPr>
        <p:spPr>
          <a:xfrm>
            <a:off x="2202874" y="1601439"/>
            <a:ext cx="9143999" cy="936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some major issues you see in your office/community/country? (approx. 20 min.)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9725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These can be of any type: social, governmental, economic, environmental etc.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could AI be used to address any of these? Pick one issue and explore it thoroughly. Use slide 15 as an AI reference guide. (approx. 10 min.)</a:t>
            </a:r>
          </a:p>
          <a:p>
            <a:pPr marL="342900" indent="-342900">
              <a:buFont typeface="+mj-lt"/>
              <a:buAutoNum type="arabicPeriod" startAt="2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339725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Example from a public tendering agency in Latin America</a:t>
            </a:r>
          </a:p>
          <a:p>
            <a:pPr marL="7397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Issue: Wanted to increase visibility in the tendering process</a:t>
            </a:r>
          </a:p>
          <a:p>
            <a:pPr marL="7397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Solution: AI tool that understands the different stages and requirements of the procurement process and analyses tenders as they go through, flagging irregularities (e.g. unusually high success rate of a bidder for a given government department)</a:t>
            </a:r>
          </a:p>
          <a:p>
            <a:pPr indent="339725"/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pPr indent="339725"/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91EF8EF-B230-40D4-A425-220E6A8856EA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870890-728E-4318-BB3C-6BAFDE1BC5F4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24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45D10-D6A3-4EEF-A87A-04062200542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60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debrief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 min.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ED923E-2A9D-490E-9575-EA02A4301789}"/>
              </a:ext>
            </a:extLst>
          </p:cNvPr>
          <p:cNvSpPr/>
          <p:nvPr/>
        </p:nvSpPr>
        <p:spPr>
          <a:xfrm>
            <a:off x="2202873" y="1801561"/>
            <a:ext cx="9673937" cy="1517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team sends one representative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min. presentation per team</a:t>
            </a:r>
          </a:p>
          <a:p>
            <a:pPr marL="742950" lvl="1" indent="-285750"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the issue on which you decided to focus?</a:t>
            </a:r>
          </a:p>
          <a:p>
            <a:pPr marL="742950" lvl="1" indent="-285750"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AI be used to address it?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5705C2B-7C52-4141-B0AF-DAAB7846940A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41420-145B-41D4-91CA-9E0E174E96AA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25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29C9B-FC90-4780-B51F-63B3BBC1BA40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18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5" y="162433"/>
            <a:ext cx="7948944" cy="843985"/>
          </a:xfrm>
        </p:spPr>
        <p:txBody>
          <a:bodyPr/>
          <a:lstStyle/>
          <a:p>
            <a:r>
              <a:rPr lang="en-US" dirty="0"/>
              <a:t>Breakout rooms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Please go to your breakout room for the exercise. Your breakout room number is in your badge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91EF8EF-B230-40D4-A425-220E6A8856EA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870890-728E-4318-BB3C-6BAFDE1BC5F4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24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45D10-D6A3-4EEF-A87A-04062200542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BFD5D6-F1F7-4B7F-944F-C100A0608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56372"/>
              </p:ext>
            </p:extLst>
          </p:nvPr>
        </p:nvGraphicFramePr>
        <p:xfrm>
          <a:off x="2813048" y="2011102"/>
          <a:ext cx="7132320" cy="3840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6675745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71044745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4286472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Group 1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&lt;Presenter 1&gt;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&lt;room name&gt;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39577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Group 2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&lt;Presenter 2&gt;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&lt;room name&gt;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7631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Group 3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&lt;Presenter 3&gt;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&lt;room name&gt;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66430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Group 4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&lt;Presenter 4&gt;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&lt;room name&gt;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7016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Group 5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&lt;Presenter 5&gt;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&lt;room name&gt;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02788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Group 6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&lt;Presenter 6&gt;</a:t>
                      </a:r>
                      <a:endParaRPr lang="en-GB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&lt;room name&gt;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85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106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>
            <a:norm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Break (15 min.)</a:t>
            </a:r>
          </a:p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Then …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procurement facilitate AI adoption?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C0EA4-F34C-448A-9B8F-66E99BEFBD56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43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>
            <a:norm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procurement facilitate AI adoption?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E9040-EAF2-4108-8E47-38B812B5BCB1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87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D39EF4-6B2B-4020-A07D-7992FED46BB5}"/>
              </a:ext>
            </a:extLst>
          </p:cNvPr>
          <p:cNvSpPr/>
          <p:nvPr/>
        </p:nvSpPr>
        <p:spPr>
          <a:xfrm>
            <a:off x="6117222" y="1423275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Public sector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E35803-65EF-4D7A-B38C-5F57C2FBF763}"/>
              </a:ext>
            </a:extLst>
          </p:cNvPr>
          <p:cNvSpPr/>
          <p:nvPr/>
        </p:nvSpPr>
        <p:spPr>
          <a:xfrm>
            <a:off x="8960381" y="1423275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Private sector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7B320F-3985-4AE4-A904-83E64661FA84}"/>
              </a:ext>
            </a:extLst>
          </p:cNvPr>
          <p:cNvCxnSpPr/>
          <p:nvPr/>
        </p:nvCxnSpPr>
        <p:spPr>
          <a:xfrm>
            <a:off x="4882393" y="1999046"/>
            <a:ext cx="668808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603E0-BC68-46B7-8073-3920031625DA}"/>
              </a:ext>
            </a:extLst>
          </p:cNvPr>
          <p:cNvCxnSpPr/>
          <p:nvPr/>
        </p:nvCxnSpPr>
        <p:spPr>
          <a:xfrm>
            <a:off x="8313490" y="1644242"/>
            <a:ext cx="0" cy="46835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BE99F0-DB71-41C9-BE14-D85560376104}"/>
              </a:ext>
            </a:extLst>
          </p:cNvPr>
          <p:cNvSpPr/>
          <p:nvPr/>
        </p:nvSpPr>
        <p:spPr>
          <a:xfrm>
            <a:off x="2295263" y="2251407"/>
            <a:ext cx="2396024" cy="7315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Skills and knowledge</a:t>
            </a: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E76310-49C6-4A34-85FC-93BCB9EF7F50}"/>
              </a:ext>
            </a:extLst>
          </p:cNvPr>
          <p:cNvSpPr/>
          <p:nvPr/>
        </p:nvSpPr>
        <p:spPr>
          <a:xfrm>
            <a:off x="5201174" y="2251407"/>
            <a:ext cx="2926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Lack of awareness and understanding of ethical considerations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  <a:sym typeface="Cambri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AC54AB-18B5-443E-A3C0-1BC2580D831D}"/>
              </a:ext>
            </a:extLst>
          </p:cNvPr>
          <p:cNvSpPr/>
          <p:nvPr/>
        </p:nvSpPr>
        <p:spPr>
          <a:xfrm>
            <a:off x="8400748" y="2251407"/>
            <a:ext cx="329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Lack of understanding of the workings of government procurement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693754-C76E-45BE-A485-1D9BFAE23A35}"/>
              </a:ext>
            </a:extLst>
          </p:cNvPr>
          <p:cNvSpPr/>
          <p:nvPr/>
        </p:nvSpPr>
        <p:spPr>
          <a:xfrm>
            <a:off x="2295262" y="3128649"/>
            <a:ext cx="2396024" cy="69360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Data</a:t>
            </a: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D7F37F-C91C-45E8-8340-2D93845B5D62}"/>
              </a:ext>
            </a:extLst>
          </p:cNvPr>
          <p:cNvSpPr/>
          <p:nvPr/>
        </p:nvSpPr>
        <p:spPr>
          <a:xfrm>
            <a:off x="5201176" y="3128649"/>
            <a:ext cx="2926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Difficulties with making data available and discoverable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4B0211-33E5-48EB-8E9A-6980BFCA075B}"/>
              </a:ext>
            </a:extLst>
          </p:cNvPr>
          <p:cNvSpPr/>
          <p:nvPr/>
        </p:nvSpPr>
        <p:spPr>
          <a:xfrm>
            <a:off x="8400748" y="3128649"/>
            <a:ext cx="329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Difficult to discover data held by the public sector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57476B-F04D-4AEC-92A9-CCD44B5972DC}"/>
              </a:ext>
            </a:extLst>
          </p:cNvPr>
          <p:cNvSpPr/>
          <p:nvPr/>
        </p:nvSpPr>
        <p:spPr>
          <a:xfrm>
            <a:off x="2295265" y="4793013"/>
            <a:ext cx="2396024" cy="69360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Culture</a:t>
            </a: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11B306-994D-487D-B7E7-DF764DF3566D}"/>
              </a:ext>
            </a:extLst>
          </p:cNvPr>
          <p:cNvSpPr/>
          <p:nvPr/>
        </p:nvSpPr>
        <p:spPr>
          <a:xfrm>
            <a:off x="5201177" y="4793013"/>
            <a:ext cx="2926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Lack of knowledge of potential new and innovative providers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  <a:sym typeface="Cambri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74ADA1-086D-470E-A5B1-0DA3DEFDC9EA}"/>
              </a:ext>
            </a:extLst>
          </p:cNvPr>
          <p:cNvSpPr/>
          <p:nvPr/>
        </p:nvSpPr>
        <p:spPr>
          <a:xfrm>
            <a:off x="8400750" y="4793013"/>
            <a:ext cx="329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Tendency to not see government as a viable customer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  <a:sym typeface="Cambria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E1957F-2168-4D0B-B3CE-1EAF82A92B05}"/>
              </a:ext>
            </a:extLst>
          </p:cNvPr>
          <p:cNvSpPr/>
          <p:nvPr/>
        </p:nvSpPr>
        <p:spPr>
          <a:xfrm>
            <a:off x="2295265" y="5625195"/>
            <a:ext cx="2396024" cy="69360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AI ecosystem</a:t>
            </a: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4380C6-9796-4B9C-BA0B-DBEFE20A8FE1}"/>
              </a:ext>
            </a:extLst>
          </p:cNvPr>
          <p:cNvSpPr/>
          <p:nvPr/>
        </p:nvSpPr>
        <p:spPr>
          <a:xfrm>
            <a:off x="5201175" y="5625195"/>
            <a:ext cx="2926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Tendency to take less risk and buy from large and well-known suppliers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656929-9CF7-4A95-B1B5-DBA7E6475A91}"/>
              </a:ext>
            </a:extLst>
          </p:cNvPr>
          <p:cNvSpPr/>
          <p:nvPr/>
        </p:nvSpPr>
        <p:spPr>
          <a:xfrm>
            <a:off x="8400748" y="5625195"/>
            <a:ext cx="329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Lack of funding for public-sector focused AI solutions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C6AD9E-D21C-4982-9F19-F27C7E7633DC}"/>
              </a:ext>
            </a:extLst>
          </p:cNvPr>
          <p:cNvSpPr/>
          <p:nvPr/>
        </p:nvSpPr>
        <p:spPr>
          <a:xfrm>
            <a:off x="2295261" y="3960831"/>
            <a:ext cx="2396024" cy="69360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Procurement rules and processes</a:t>
            </a: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6ACE88-9DF9-4C8C-8085-52F8F7622425}"/>
              </a:ext>
            </a:extLst>
          </p:cNvPr>
          <p:cNvSpPr/>
          <p:nvPr/>
        </p:nvSpPr>
        <p:spPr>
          <a:xfrm>
            <a:off x="5208824" y="3960831"/>
            <a:ext cx="2926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Lack of process and rules in place that foster innovation.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D8A93-BA4F-44C9-992F-92C4E91227A8}"/>
              </a:ext>
            </a:extLst>
          </p:cNvPr>
          <p:cNvSpPr/>
          <p:nvPr/>
        </p:nvSpPr>
        <p:spPr>
          <a:xfrm>
            <a:off x="8400750" y="3960831"/>
            <a:ext cx="3291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Lack of knowledge about standards needed and the terms and conditions attached to government contracts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  <a:sym typeface="Cambria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84F4F3D-2D70-48CE-89B3-86308DC991D0}"/>
              </a:ext>
            </a:extLst>
          </p:cNvPr>
          <p:cNvSpPr txBox="1">
            <a:spLocks/>
          </p:cNvSpPr>
          <p:nvPr/>
        </p:nvSpPr>
        <p:spPr>
          <a:xfrm>
            <a:off x="2087335" y="272454"/>
            <a:ext cx="8059777" cy="843985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T Pro 45 Light" panose="020B0403020202020204" pitchFamily="34" charset="77"/>
                <a:ea typeface="+mn-ea"/>
                <a:cs typeface="+mn-cs"/>
              </a:rPr>
              <a:t>What are challenges related to AI procurement?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T Pro 45 Light" panose="020B0403020202020204" pitchFamily="34" charset="77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E3EFF2-41DD-44E9-8E53-84F8529B2CE9}"/>
              </a:ext>
            </a:extLst>
          </p:cNvPr>
          <p:cNvSpPr/>
          <p:nvPr/>
        </p:nvSpPr>
        <p:spPr>
          <a:xfrm>
            <a:off x="2044888" y="830792"/>
            <a:ext cx="8678530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Both the private and the public sector face challenges: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40BC335-2721-4E51-8067-F4965492A62F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28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9D422AF-42E1-4A3C-ABFE-56F47F121C2E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275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EFC587-79F7-45DE-B69F-C45626A839E8}"/>
              </a:ext>
            </a:extLst>
          </p:cNvPr>
          <p:cNvSpPr txBox="1">
            <a:spLocks/>
          </p:cNvSpPr>
          <p:nvPr/>
        </p:nvSpPr>
        <p:spPr>
          <a:xfrm>
            <a:off x="2087335" y="272454"/>
            <a:ext cx="8059777" cy="843985"/>
          </a:xfrm>
          <a:prstGeom prst="rect">
            <a:avLst/>
          </a:prstGeom>
        </p:spPr>
        <p:txBody>
          <a:bodyPr vert="horz" lIns="0" tIns="0" rIns="90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T Pro 45 Light"/>
              </a:rPr>
              <a:t>What’s different about AI procurement?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DF31DE-A57D-4EC7-B7C0-3FFF5FFE699B}"/>
              </a:ext>
            </a:extLst>
          </p:cNvPr>
          <p:cNvSpPr/>
          <p:nvPr/>
        </p:nvSpPr>
        <p:spPr>
          <a:xfrm>
            <a:off x="2044888" y="830792"/>
            <a:ext cx="9223476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systems highlight the need for rethinking public procurement: 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0AE024-FBD4-452E-9E8D-CDF465253A0F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29</a:t>
            </a:r>
            <a:endParaRPr lang="en-GB" sz="1400" b="1" dirty="0">
              <a:solidFill>
                <a:srgbClr val="1E2B5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C698DF-A13C-4638-82DE-293FB2133259}"/>
              </a:ext>
            </a:extLst>
          </p:cNvPr>
          <p:cNvGrpSpPr>
            <a:grpSpLocks noChangeAspect="1"/>
          </p:cNvGrpSpPr>
          <p:nvPr/>
        </p:nvGrpSpPr>
        <p:grpSpPr>
          <a:xfrm>
            <a:off x="8162780" y="3131991"/>
            <a:ext cx="3378539" cy="1663181"/>
            <a:chOff x="5431684" y="3273673"/>
            <a:chExt cx="2538346" cy="124957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116138-FE13-4608-BEBD-05C4B6626BEF}"/>
                </a:ext>
              </a:extLst>
            </p:cNvPr>
            <p:cNvSpPr/>
            <p:nvPr/>
          </p:nvSpPr>
          <p:spPr>
            <a:xfrm>
              <a:off x="6596025" y="3273673"/>
              <a:ext cx="1374005" cy="1249573"/>
            </a:xfrm>
            <a:prstGeom prst="ellipse">
              <a:avLst/>
            </a:prstGeom>
            <a:solidFill>
              <a:srgbClr val="89B5C8"/>
            </a:solidFill>
            <a:ln w="12700" cap="flat" cmpd="sng" algn="ctr">
              <a:solidFill>
                <a:srgbClr val="89B5C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144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Ethics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C8FCD0A-AADC-444D-9255-42E6F25BA4BF}"/>
                </a:ext>
              </a:extLst>
            </p:cNvPr>
            <p:cNvSpPr/>
            <p:nvPr/>
          </p:nvSpPr>
          <p:spPr>
            <a:xfrm>
              <a:off x="5431684" y="3273673"/>
              <a:ext cx="1374005" cy="1249573"/>
            </a:xfrm>
            <a:prstGeom prst="ellipse">
              <a:avLst/>
            </a:prstGeom>
            <a:solidFill>
              <a:srgbClr val="89B5C8">
                <a:lumMod val="50000"/>
              </a:srgbClr>
            </a:solidFill>
            <a:ln w="12700" cap="flat" cmpd="sng" algn="ctr">
              <a:solidFill>
                <a:srgbClr val="89B5C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753346-C0BE-4782-A497-EF86CBD850DD}"/>
              </a:ext>
            </a:extLst>
          </p:cNvPr>
          <p:cNvSpPr/>
          <p:nvPr/>
        </p:nvSpPr>
        <p:spPr>
          <a:xfrm>
            <a:off x="8159630" y="4937264"/>
            <a:ext cx="3384838" cy="521115"/>
          </a:xfrm>
          <a:prstGeom prst="roundRect">
            <a:avLst/>
          </a:prstGeom>
          <a:solidFill>
            <a:srgbClr val="F3EDF9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engagement</a:t>
            </a:r>
            <a:endParaRPr lang="en-GB" sz="2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9ED580F-5C73-4D37-B86B-BC285A951F2C}"/>
              </a:ext>
            </a:extLst>
          </p:cNvPr>
          <p:cNvSpPr/>
          <p:nvPr/>
        </p:nvSpPr>
        <p:spPr>
          <a:xfrm>
            <a:off x="8159630" y="2468783"/>
            <a:ext cx="3384838" cy="5211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process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1B461-FCA7-4E14-9F61-96C45D0EDDB0}"/>
              </a:ext>
            </a:extLst>
          </p:cNvPr>
          <p:cNvSpPr/>
          <p:nvPr/>
        </p:nvSpPr>
        <p:spPr>
          <a:xfrm>
            <a:off x="3614468" y="5952673"/>
            <a:ext cx="7382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and responsible AI procurement can also enable the procurement of other emerging technologies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79FE763-03A9-4DCC-9942-B1C132E3C7F5}"/>
              </a:ext>
            </a:extLst>
          </p:cNvPr>
          <p:cNvSpPr/>
          <p:nvPr/>
        </p:nvSpPr>
        <p:spPr>
          <a:xfrm>
            <a:off x="2976113" y="6100062"/>
            <a:ext cx="465826" cy="310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65E995-A25F-40AC-B34A-18E84BFC8072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9D668-7C9E-46BE-A13E-750554020BF5}"/>
              </a:ext>
            </a:extLst>
          </p:cNvPr>
          <p:cNvSpPr txBox="1"/>
          <p:nvPr/>
        </p:nvSpPr>
        <p:spPr>
          <a:xfrm>
            <a:off x="2237874" y="1726532"/>
            <a:ext cx="5249778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AI systems demand the rethinking of procurement in the public sector mainly because of the fast-changing market environment and the impact these systems can have on processes, public policy and, ultimately, the citizen.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Therefore, there should be a focus on these four issues: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solidFill>
                  <a:schemeClr val="accent6"/>
                </a:solidFill>
                <a:cs typeface="Arial"/>
              </a:rPr>
              <a:t>1. Procurement process</a:t>
            </a:r>
          </a:p>
          <a:p>
            <a:r>
              <a:rPr lang="en-US" dirty="0">
                <a:cs typeface="Arial"/>
              </a:rPr>
              <a:t>2. Data</a:t>
            </a:r>
          </a:p>
          <a:p>
            <a:r>
              <a:rPr lang="en-US" dirty="0">
                <a:solidFill>
                  <a:schemeClr val="accent1"/>
                </a:solidFill>
                <a:cs typeface="Arial"/>
              </a:rPr>
              <a:t>3. Ethics</a:t>
            </a:r>
          </a:p>
          <a:p>
            <a:r>
              <a:rPr lang="en-US" dirty="0">
                <a:solidFill>
                  <a:srgbClr val="7030A0"/>
                </a:solidFill>
                <a:cs typeface="Arial"/>
              </a:rPr>
              <a:t>4. Market engagement</a:t>
            </a:r>
          </a:p>
        </p:txBody>
      </p:sp>
    </p:spTree>
    <p:extLst>
      <p:ext uri="{BB962C8B-B14F-4D97-AF65-F5344CB8AC3E}">
        <p14:creationId xmlns:p14="http://schemas.microsoft.com/office/powerpoint/2010/main" val="676370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D023C-BC45-4450-A063-921F744566FA}"/>
              </a:ext>
            </a:extLst>
          </p:cNvPr>
          <p:cNvSpPr/>
          <p:nvPr/>
        </p:nvSpPr>
        <p:spPr>
          <a:xfrm>
            <a:off x="2282926" y="2929054"/>
            <a:ext cx="5494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Availability and quality of data before starting the procurement process, and set details out in the RFP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53F01A-84B3-4706-B1F5-CBBCEB0C2B1A}"/>
              </a:ext>
            </a:extLst>
          </p:cNvPr>
          <p:cNvSpPr/>
          <p:nvPr/>
        </p:nvSpPr>
        <p:spPr>
          <a:xfrm>
            <a:off x="2282926" y="1868750"/>
            <a:ext cx="58241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Problem-based procurement processes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within a strategy for AI adoption across government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not a one-time decision; testing tech over its lifespan is crucial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4F4251-BD34-437E-BCB1-4F35CCA6EF82}"/>
              </a:ext>
            </a:extLst>
          </p:cNvPr>
          <p:cNvSpPr/>
          <p:nvPr/>
        </p:nvSpPr>
        <p:spPr>
          <a:xfrm>
            <a:off x="2282926" y="5152966"/>
            <a:ext cx="512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 out in innovative ways to AI solution providers to create a level playing field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0C99F8-758A-4D60-A692-91F8976BA3FC}"/>
              </a:ext>
            </a:extLst>
          </p:cNvPr>
          <p:cNvSpPr/>
          <p:nvPr/>
        </p:nvSpPr>
        <p:spPr>
          <a:xfrm>
            <a:off x="2282926" y="3730779"/>
            <a:ext cx="5494188" cy="11695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/>
                <a:cs typeface="Calibri"/>
              </a:rPr>
              <a:t>Transparency, interpretability and accountability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Multidisciplinary teams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Ethical considerations: quality criteria and assessment of proposals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risk and impact assessments as part of the RFP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provider for knowledge transfer and training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EFC587-79F7-45DE-B69F-C45626A839E8}"/>
              </a:ext>
            </a:extLst>
          </p:cNvPr>
          <p:cNvSpPr txBox="1">
            <a:spLocks/>
          </p:cNvSpPr>
          <p:nvPr/>
        </p:nvSpPr>
        <p:spPr>
          <a:xfrm>
            <a:off x="2087335" y="272454"/>
            <a:ext cx="8059777" cy="843985"/>
          </a:xfrm>
          <a:prstGeom prst="rect">
            <a:avLst/>
          </a:prstGeom>
        </p:spPr>
        <p:txBody>
          <a:bodyPr vert="horz" lIns="0" tIns="0" rIns="90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T Pro 45 Light"/>
              </a:rPr>
              <a:t>What’s different about AI procurement?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DF31DE-A57D-4EC7-B7C0-3FFF5FFE699B}"/>
              </a:ext>
            </a:extLst>
          </p:cNvPr>
          <p:cNvSpPr/>
          <p:nvPr/>
        </p:nvSpPr>
        <p:spPr>
          <a:xfrm>
            <a:off x="2044888" y="830792"/>
            <a:ext cx="9223476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and ethics are key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0AE024-FBD4-452E-9E8D-CDF465253A0F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29</a:t>
            </a:r>
            <a:endParaRPr lang="en-GB" sz="1400" b="1" dirty="0">
              <a:solidFill>
                <a:srgbClr val="1E2B58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C698DF-A13C-4638-82DE-293FB2133259}"/>
              </a:ext>
            </a:extLst>
          </p:cNvPr>
          <p:cNvGrpSpPr>
            <a:grpSpLocks noChangeAspect="1"/>
          </p:cNvGrpSpPr>
          <p:nvPr/>
        </p:nvGrpSpPr>
        <p:grpSpPr>
          <a:xfrm>
            <a:off x="8162780" y="3131991"/>
            <a:ext cx="3378539" cy="1663181"/>
            <a:chOff x="5431684" y="3273673"/>
            <a:chExt cx="2538346" cy="124957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116138-FE13-4608-BEBD-05C4B6626BEF}"/>
                </a:ext>
              </a:extLst>
            </p:cNvPr>
            <p:cNvSpPr/>
            <p:nvPr/>
          </p:nvSpPr>
          <p:spPr>
            <a:xfrm>
              <a:off x="6596025" y="3273673"/>
              <a:ext cx="1374005" cy="1249573"/>
            </a:xfrm>
            <a:prstGeom prst="ellipse">
              <a:avLst/>
            </a:prstGeom>
            <a:solidFill>
              <a:srgbClr val="89B5C8"/>
            </a:solidFill>
            <a:ln w="12700" cap="flat" cmpd="sng" algn="ctr">
              <a:solidFill>
                <a:srgbClr val="89B5C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144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Ethics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C8FCD0A-AADC-444D-9255-42E6F25BA4BF}"/>
                </a:ext>
              </a:extLst>
            </p:cNvPr>
            <p:cNvSpPr/>
            <p:nvPr/>
          </p:nvSpPr>
          <p:spPr>
            <a:xfrm>
              <a:off x="5431684" y="3273673"/>
              <a:ext cx="1374005" cy="1249573"/>
            </a:xfrm>
            <a:prstGeom prst="ellipse">
              <a:avLst/>
            </a:prstGeom>
            <a:solidFill>
              <a:srgbClr val="89B5C8">
                <a:lumMod val="50000"/>
              </a:srgbClr>
            </a:solidFill>
            <a:ln w="12700" cap="flat" cmpd="sng" algn="ctr">
              <a:solidFill>
                <a:srgbClr val="89B5C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753346-C0BE-4782-A497-EF86CBD850DD}"/>
              </a:ext>
            </a:extLst>
          </p:cNvPr>
          <p:cNvSpPr/>
          <p:nvPr/>
        </p:nvSpPr>
        <p:spPr>
          <a:xfrm>
            <a:off x="8159630" y="4937264"/>
            <a:ext cx="3384838" cy="521115"/>
          </a:xfrm>
          <a:prstGeom prst="roundRect">
            <a:avLst/>
          </a:prstGeom>
          <a:solidFill>
            <a:srgbClr val="F3EDF9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engagement</a:t>
            </a:r>
            <a:endParaRPr lang="en-GB" sz="2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9ED580F-5C73-4D37-B86B-BC285A951F2C}"/>
              </a:ext>
            </a:extLst>
          </p:cNvPr>
          <p:cNvSpPr/>
          <p:nvPr/>
        </p:nvSpPr>
        <p:spPr>
          <a:xfrm>
            <a:off x="8159630" y="2468783"/>
            <a:ext cx="3384838" cy="5211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process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8C0E99A-720D-4667-A800-8758F3994712}"/>
              </a:ext>
            </a:extLst>
          </p:cNvPr>
          <p:cNvCxnSpPr>
            <a:cxnSpLocks/>
          </p:cNvCxnSpPr>
          <p:nvPr/>
        </p:nvCxnSpPr>
        <p:spPr>
          <a:xfrm>
            <a:off x="2339433" y="1772409"/>
            <a:ext cx="48463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FA1B01A-A76D-4433-9120-BD41A5213D9D}"/>
              </a:ext>
            </a:extLst>
          </p:cNvPr>
          <p:cNvCxnSpPr>
            <a:cxnSpLocks/>
          </p:cNvCxnSpPr>
          <p:nvPr/>
        </p:nvCxnSpPr>
        <p:spPr>
          <a:xfrm>
            <a:off x="2339433" y="2886346"/>
            <a:ext cx="4846320" cy="0"/>
          </a:xfrm>
          <a:prstGeom prst="line">
            <a:avLst/>
          </a:prstGeom>
          <a:ln w="38100">
            <a:solidFill>
              <a:srgbClr val="3660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9E4D1A-495D-4720-8F55-ECAA81B9C1C4}"/>
              </a:ext>
            </a:extLst>
          </p:cNvPr>
          <p:cNvCxnSpPr>
            <a:cxnSpLocks/>
          </p:cNvCxnSpPr>
          <p:nvPr/>
        </p:nvCxnSpPr>
        <p:spPr>
          <a:xfrm>
            <a:off x="2339433" y="3697210"/>
            <a:ext cx="4846320" cy="0"/>
          </a:xfrm>
          <a:prstGeom prst="line">
            <a:avLst/>
          </a:prstGeom>
          <a:ln w="38100">
            <a:solidFill>
              <a:srgbClr val="89B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07F64B-C18B-4A88-B7FD-C5A0AA9862F6}"/>
              </a:ext>
            </a:extLst>
          </p:cNvPr>
          <p:cNvCxnSpPr>
            <a:cxnSpLocks/>
          </p:cNvCxnSpPr>
          <p:nvPr/>
        </p:nvCxnSpPr>
        <p:spPr>
          <a:xfrm>
            <a:off x="2339433" y="5121608"/>
            <a:ext cx="484632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41B461-FCA7-4E14-9F61-96C45D0EDDB0}"/>
              </a:ext>
            </a:extLst>
          </p:cNvPr>
          <p:cNvSpPr/>
          <p:nvPr/>
        </p:nvSpPr>
        <p:spPr>
          <a:xfrm>
            <a:off x="3614468" y="5952673"/>
            <a:ext cx="7382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and responsible AI procurement can also enable the procurement of other emerging technologies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79FE763-03A9-4DCC-9942-B1C132E3C7F5}"/>
              </a:ext>
            </a:extLst>
          </p:cNvPr>
          <p:cNvSpPr/>
          <p:nvPr/>
        </p:nvSpPr>
        <p:spPr>
          <a:xfrm>
            <a:off x="2976113" y="6100062"/>
            <a:ext cx="465826" cy="310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65E995-A25F-40AC-B34A-18E84BFC8072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33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</a:t>
            </a:r>
            <a:endParaRPr lang="en-US" sz="145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FB082-87A5-4F7E-A374-AB0415FBF059}"/>
              </a:ext>
            </a:extLst>
          </p:cNvPr>
          <p:cNvSpPr txBox="1"/>
          <p:nvPr/>
        </p:nvSpPr>
        <p:spPr>
          <a:xfrm>
            <a:off x="483271" y="1886953"/>
            <a:ext cx="11405933" cy="42045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/>
              <a:t>1. Use procurement processes that focus not on prescribing a specific solution but rather on outlining problems and opportunities and allowing room for iteration.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2. Define the public benefit of using AI while assessing risks.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3. Align your procurement with relevant existing governmental strategies and contribute to their further improvement.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4. Incorporate potentially relevant legislation and codes of practice in your RFP.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5. Articulate the technical and administrative feasibility of accessing relevant data.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6. Highlight the technical and ethical limitations of intended uses of data to avoid issues such as historical data bias.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7. Work with a diverse, multidisciplinary team.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8. Focus throughout the procurement process on mechanisms of algorithmic accountability and of transparency norms.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9. Implement a process for the continued engagement of the AI provider with the acquiring entity for knowledge transfer and long-term risk assessment.</a:t>
            </a:r>
            <a:endParaRPr lang="en-US" sz="1500" b="1" dirty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500" b="1" dirty="0"/>
              <a:t>10. Create the conditions for a level and fair playing field among AI solution providers</a:t>
            </a:r>
            <a:endParaRPr lang="en-US" sz="15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77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Your presenters and facilitators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  <a:p>
            <a:endParaRPr lang="en-GB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05A5D-55C5-4078-8C24-47EB83909C6E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EA23D7-F4FC-435F-B368-E95C4AB25D0B}"/>
              </a:ext>
            </a:extLst>
          </p:cNvPr>
          <p:cNvSpPr/>
          <p:nvPr/>
        </p:nvSpPr>
        <p:spPr>
          <a:xfrm>
            <a:off x="1948510" y="3762103"/>
            <a:ext cx="1662666" cy="128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&lt;name&gt;</a:t>
            </a:r>
            <a:endParaRPr lang="en-US" sz="1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&lt;role&gt;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sz="1400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31010-E9D8-4253-B95C-4E5816A8433C}"/>
              </a:ext>
            </a:extLst>
          </p:cNvPr>
          <p:cNvSpPr/>
          <p:nvPr/>
        </p:nvSpPr>
        <p:spPr>
          <a:xfrm>
            <a:off x="2001149" y="2069760"/>
            <a:ext cx="1568203" cy="1506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&lt;headshot&gt;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2DFE3F-8912-48B2-ADF4-E7F26C9AE5E7}"/>
              </a:ext>
            </a:extLst>
          </p:cNvPr>
          <p:cNvSpPr/>
          <p:nvPr/>
        </p:nvSpPr>
        <p:spPr>
          <a:xfrm>
            <a:off x="10406958" y="2069760"/>
            <a:ext cx="1568203" cy="1506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&lt;headshot&gt;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FE9E27-AA1D-47FC-A2AC-37B5723F42ED}"/>
              </a:ext>
            </a:extLst>
          </p:cNvPr>
          <p:cNvSpPr/>
          <p:nvPr/>
        </p:nvSpPr>
        <p:spPr>
          <a:xfrm>
            <a:off x="3682311" y="2069760"/>
            <a:ext cx="1568203" cy="1506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&lt;headshot&gt;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D28594-9AF2-41D1-9436-6ACD28C00F71}"/>
              </a:ext>
            </a:extLst>
          </p:cNvPr>
          <p:cNvSpPr/>
          <p:nvPr/>
        </p:nvSpPr>
        <p:spPr>
          <a:xfrm>
            <a:off x="5363473" y="2069760"/>
            <a:ext cx="1568203" cy="1506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&lt;headshot&gt;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4DCFB4-582C-446E-A664-515B85FB1A0A}"/>
              </a:ext>
            </a:extLst>
          </p:cNvPr>
          <p:cNvSpPr/>
          <p:nvPr/>
        </p:nvSpPr>
        <p:spPr>
          <a:xfrm>
            <a:off x="7044635" y="2069760"/>
            <a:ext cx="1568203" cy="1506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&lt;headshot&gt;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2EB53C-5061-44B0-8EAF-EE4D4B978AD1}"/>
              </a:ext>
            </a:extLst>
          </p:cNvPr>
          <p:cNvSpPr/>
          <p:nvPr/>
        </p:nvSpPr>
        <p:spPr>
          <a:xfrm>
            <a:off x="8725797" y="2069760"/>
            <a:ext cx="1568203" cy="1506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&lt;headshot&gt;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0607BB-AE3E-459E-BD69-EFA12AC2746C}"/>
              </a:ext>
            </a:extLst>
          </p:cNvPr>
          <p:cNvSpPr/>
          <p:nvPr/>
        </p:nvSpPr>
        <p:spPr>
          <a:xfrm>
            <a:off x="10405019" y="3762103"/>
            <a:ext cx="1662666" cy="128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&lt;name&gt;</a:t>
            </a:r>
            <a:endParaRPr lang="en-US" sz="1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&lt;role&gt;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sz="1400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222CB4-E800-4110-B27D-D09AC743CD74}"/>
              </a:ext>
            </a:extLst>
          </p:cNvPr>
          <p:cNvSpPr/>
          <p:nvPr/>
        </p:nvSpPr>
        <p:spPr>
          <a:xfrm>
            <a:off x="3639812" y="3762103"/>
            <a:ext cx="1662666" cy="128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&lt;name&gt;</a:t>
            </a:r>
            <a:endParaRPr lang="en-US" sz="1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&lt;role&gt;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sz="1400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44C804-ED4A-4CE3-B76D-2CDA461D9835}"/>
              </a:ext>
            </a:extLst>
          </p:cNvPr>
          <p:cNvSpPr/>
          <p:nvPr/>
        </p:nvSpPr>
        <p:spPr>
          <a:xfrm>
            <a:off x="5331114" y="3762103"/>
            <a:ext cx="1662666" cy="128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&lt;name&gt;</a:t>
            </a:r>
            <a:endParaRPr lang="en-US" sz="1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&lt;role&gt;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sz="1400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E8830B7-6EC8-4431-96A7-F02B08390278}"/>
              </a:ext>
            </a:extLst>
          </p:cNvPr>
          <p:cNvSpPr/>
          <p:nvPr/>
        </p:nvSpPr>
        <p:spPr>
          <a:xfrm>
            <a:off x="7022416" y="3762103"/>
            <a:ext cx="1662666" cy="128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&lt;name&gt;</a:t>
            </a:r>
            <a:endParaRPr lang="en-US" sz="1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&lt;role&gt;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sz="1400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626309-D42B-4DCB-863D-08BEA97500B5}"/>
              </a:ext>
            </a:extLst>
          </p:cNvPr>
          <p:cNvSpPr/>
          <p:nvPr/>
        </p:nvSpPr>
        <p:spPr>
          <a:xfrm>
            <a:off x="8713718" y="3762103"/>
            <a:ext cx="1662666" cy="128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&lt;name&gt;</a:t>
            </a:r>
            <a:endParaRPr lang="en-US" sz="1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&lt;role&gt;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sz="1400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43078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 </a:t>
            </a:r>
            <a:r>
              <a:rPr lang="en-US" sz="1455" b="0" dirty="0"/>
              <a:t>(1 of 4)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1F48ED-7712-4289-8D2A-E76051B04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216022"/>
              </p:ext>
            </p:extLst>
          </p:nvPr>
        </p:nvGraphicFramePr>
        <p:xfrm>
          <a:off x="2120289" y="1431558"/>
          <a:ext cx="9875520" cy="523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14012587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56202269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Guideline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concepts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7067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1. Use a suitable procurement process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Use innovation-oriented procurement processes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Examples: challenged-based procurement, innovation partnerships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Problem/opportunity over solution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Hard to define a clear problem statement, but pays off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Leverage private sector for what they do best: the tech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  <a:tabLst>
                          <a:tab pos="287338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Favour iterative development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AI requires multiple training cycles, so it’s well-suited for </a:t>
                      </a: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Agile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5968"/>
                  </a:ext>
                </a:extLst>
              </a:tr>
              <a:tr h="210312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2. Define the public benefit of using AI while assessing risks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Define why AI vs any other approach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Leverage vendors; pre-market engagement key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Business case calls out public benefit and risks; human-centred design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Success/failure criteria framed from public perspective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  <a:tabLst>
                          <a:tab pos="574675" algn="l"/>
                        </a:tabLst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  <a:tabLst>
                          <a:tab pos="287338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High-level initial risk and impact assessment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User needs, unintended consequences, affected groups, bias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46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18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 </a:t>
            </a:r>
            <a:r>
              <a:rPr lang="en-US" sz="1455" b="0" dirty="0"/>
              <a:t>(2 of 4)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8B6D625-988F-4250-B757-CC42BBB42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180693"/>
              </p:ext>
            </p:extLst>
          </p:nvPr>
        </p:nvGraphicFramePr>
        <p:xfrm>
          <a:off x="2120289" y="1431558"/>
          <a:ext cx="9875520" cy="545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14012587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56202269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Guideline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concepts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7067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3. Consider national and local AI strategy, if available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High-level understanding of current national/local AI approach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Leverage past experience, from within or other agencies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Consult early adopters, even where success was limited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Create platforms for collaboration and knowledge-sharing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5968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  <a:r>
                        <a:rPr lang="en-GB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Follow all applicable laws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Be aware of data/privacy and other applicable regulation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Human/civil rights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Balance vendor confidentiality needs with transparency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46916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5. Assess data accessibility/availability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Data governance for procurement and project</a:t>
                      </a: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020" lvl="0" indent="-28702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  <a:sym typeface="Arial"/>
                        </a:rPr>
                        <a:t>Determine </a:t>
                      </a:r>
                      <a:r>
                        <a:rPr lang="en-US" sz="1800" b="0" i="1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  <a:sym typeface="Arial"/>
                        </a:rPr>
                        <a:t>high-level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  <a:sym typeface="Arial"/>
                        </a:rPr>
                        <a:t> data availability/accessibility</a:t>
                      </a:r>
                    </a:p>
                    <a:p>
                      <a:pPr marL="574675" marR="0" lvl="0" indent="-292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92100" marR="0" lvl="0" indent="-292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Consider sharing data during procurement</a:t>
                      </a:r>
                    </a:p>
                    <a:p>
                      <a:pPr marL="292100" marR="0" lvl="0" indent="-2921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alibri" panose="020F0502020204030204" pitchFamily="34" charset="0"/>
                        <a:buChar char="‒"/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292100" marR="0" lvl="0" indent="-2921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alibri" panose="020F0502020204030204" pitchFamily="34" charset="0"/>
                        <a:buChar char="‒"/>
                      </a:pPr>
                      <a:r>
                        <a:rPr lang="fr" sz="1800" b="0" i="0" u="none" strike="noStrike" cap="none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Ensure</a:t>
                      </a:r>
                      <a:r>
                        <a:rPr lang="fr" sz="18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fr" sz="1800" b="0" i="0" u="none" strike="noStrike" cap="none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access</a:t>
                      </a:r>
                      <a:r>
                        <a:rPr lang="fr" sz="18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 to data </a:t>
                      </a:r>
                      <a:r>
                        <a:rPr lang="fr" sz="1800" b="0" i="0" u="none" strike="noStrike" cap="none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used</a:t>
                      </a:r>
                      <a:r>
                        <a:rPr lang="fr" sz="18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 and </a:t>
                      </a:r>
                      <a:r>
                        <a:rPr lang="fr" sz="1800" b="0" i="0" u="none" strike="noStrike" cap="none" noProof="0" dirty="0" err="1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produced</a:t>
                      </a:r>
                      <a:r>
                        <a:rPr lang="fr" sz="18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 by the AI system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282575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None/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349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552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 </a:t>
            </a:r>
            <a:r>
              <a:rPr lang="en-US" sz="1455" b="0" dirty="0"/>
              <a:t>(3 of 4)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4E8A0E4-E83C-4337-B25F-C2DBC5847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74198"/>
              </p:ext>
            </p:extLst>
          </p:nvPr>
        </p:nvGraphicFramePr>
        <p:xfrm>
          <a:off x="2120289" y="1431558"/>
          <a:ext cx="9875520" cy="459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14012587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56202269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Guideline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concepts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7067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6. Assess data use ethics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Privacy needs vary (e.g. weather vs health data); integrity is a constant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Data needs to be fair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Have consent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Is recent, representative, unbiased, well understood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596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7. Diverse, multidisciplinary team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AI is a very multidisciplinary field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Team diversity reflects population who will be affected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46916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8. Accountability and transparency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Decision-making needs to be explainable to those it affects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Explainability vs accuracy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Documentation on algorithm (e.g. data used, training methodology)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Need for contestability</a:t>
                      </a: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Accountability required for AI systems in government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349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26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 </a:t>
            </a:r>
            <a:r>
              <a:rPr lang="en-US" sz="1455" b="0" dirty="0"/>
              <a:t>(4 of 4)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1A6FF86-004D-4C8A-B9AD-E0F0D1E82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722182"/>
              </p:ext>
            </p:extLst>
          </p:nvPr>
        </p:nvGraphicFramePr>
        <p:xfrm>
          <a:off x="2120289" y="1431558"/>
          <a:ext cx="9875520" cy="523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14012587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56202269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Guideline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concepts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7067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9. Lifecycle management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AI requires continuous assessment/re-training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Monitoring and re-training capabilities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Agreement with vendor (in-house, vendor, third party?)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Training and knowledge transfer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Tailored training for all roles affected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Knowledge transfer for relevant IT roles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5750" lvl="0" indent="-285750">
                        <a:buFont typeface="Calibri" panose="020F0502020204030204" pitchFamily="34" charset="0"/>
                        <a:buChar char="‒"/>
                        <a:tabLst>
                          <a:tab pos="2825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Auditability of system by third parties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596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10. Market engagement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Work collaboratively and engage early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Consider wide variety of partners (e.g. academia, researchers)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Pre-RFP, use vendors to validate assumptions/feasibility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Engage (i.e. RFP Q&amp;A)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Avoid vendor lock-in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e.g. royalty-free licensing, public domain publication terms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Clear expectations of who owns what IP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46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620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>
            <a:normAutofit lnSpcReduction="10000"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Lunch (40 min.)</a:t>
            </a:r>
          </a:p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Then …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Breakout activity: Key procurement opportunities for &lt;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country/organization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Breakout activity: How do I operationalize change?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C0EA4-F34C-448A-9B8F-66E99BEFBD56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27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3" y="272454"/>
            <a:ext cx="9592857" cy="843985"/>
          </a:xfrm>
        </p:spPr>
        <p:txBody>
          <a:bodyPr/>
          <a:lstStyle/>
          <a:p>
            <a:r>
              <a:rPr lang="en-US" dirty="0"/>
              <a:t>Breakout activity: Key opportunities for </a:t>
            </a:r>
            <a:r>
              <a:rPr lang="en-US" dirty="0">
                <a:highlight>
                  <a:srgbClr val="FFFF00"/>
                </a:highlight>
              </a:rPr>
              <a:t>&lt;country/org&gt;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45 min. | Objective: Reflect on guidelines and their direct applicability, provide feedback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33291" y="6634777"/>
            <a:ext cx="377190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33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59DFDC-4140-489F-B656-FB521BE70C1D}"/>
              </a:ext>
            </a:extLst>
          </p:cNvPr>
          <p:cNvSpPr/>
          <p:nvPr/>
        </p:nvSpPr>
        <p:spPr>
          <a:xfrm>
            <a:off x="2202873" y="1747964"/>
            <a:ext cx="9477318" cy="972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2 to 3 guidelines would have the greatest positive impact on your procurement processes?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4675" indent="-285750"/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Examples of possible benefits: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Reduced procurement cycle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Increased process transparency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Increased communication between involved parties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More alignment between agency and bidding parties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 there gaps in the guidelines (e.g. additional recommendations we should be making)?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2A38E87-CFE7-4865-B7BB-D95399FBB186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AE2CFE-40B1-4E1A-BE1F-BAB4DAE0A75E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798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debrief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15 min.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ED923E-2A9D-490E-9575-EA02A4301789}"/>
              </a:ext>
            </a:extLst>
          </p:cNvPr>
          <p:cNvSpPr/>
          <p:nvPr/>
        </p:nvSpPr>
        <p:spPr>
          <a:xfrm>
            <a:off x="2202873" y="1801561"/>
            <a:ext cx="9673937" cy="1517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team sends one representative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min. presentation per team</a:t>
            </a:r>
          </a:p>
          <a:p>
            <a:pPr marL="742950" lvl="1" indent="-285750"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the key opportunities you identified, and what would be the impact of addressing them?</a:t>
            </a:r>
          </a:p>
          <a:p>
            <a:pPr marL="742950" lvl="1" indent="-285750"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gaps did you find in the guidelines?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5705C2B-7C52-4141-B0AF-DAAB7846940A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41420-145B-41D4-91CA-9E0E174E96AA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25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29C9B-FC90-4780-B51F-63B3BBC1BA40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37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3" y="272454"/>
            <a:ext cx="9592857" cy="843985"/>
          </a:xfrm>
        </p:spPr>
        <p:txBody>
          <a:bodyPr/>
          <a:lstStyle/>
          <a:p>
            <a:r>
              <a:rPr lang="en-US" dirty="0"/>
              <a:t>Breakout activity: How do I operationalize change?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45 min. | Objective: Determine short and medium/long-term implementation mechanisms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33291" y="6634777"/>
            <a:ext cx="377190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33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59DFDC-4140-489F-B656-FB521BE70C1D}"/>
              </a:ext>
            </a:extLst>
          </p:cNvPr>
          <p:cNvSpPr/>
          <p:nvPr/>
        </p:nvSpPr>
        <p:spPr>
          <a:xfrm>
            <a:off x="2202873" y="1695716"/>
            <a:ext cx="9477318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would be required to operationalize these 2 to 3 guidelines?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4675" indent="-285750"/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For example, consider: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People: Leadership support, new capabilities (training/hiring)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Strategy: Clear AI vision for the country/organization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Process: AI and data governance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Data: Access to data, improved data quality, data-sharing schemes</a:t>
            </a:r>
          </a:p>
          <a:p>
            <a:pPr marL="574675" indent="-285750">
              <a:buFont typeface="Calibri" panose="020F0502020204030204" pitchFamily="34" charset="0"/>
              <a:buChar char="‒"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Technology: Data-sharing platforms/infrastructure</a:t>
            </a:r>
          </a:p>
          <a:p>
            <a:pPr marL="288925"/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pPr marL="288925"/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pPr marL="574675" indent="-285750">
              <a:buFont typeface="Calibri" panose="020F0502020204030204" pitchFamily="34" charset="0"/>
              <a:buChar char="‒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2A38E87-CFE7-4865-B7BB-D95399FBB186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AE2CFE-40B1-4E1A-BE1F-BAB4DAE0A75E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3AEADF-3937-4A51-B5A7-16B6DC8E58D0}"/>
              </a:ext>
            </a:extLst>
          </p:cNvPr>
          <p:cNvSpPr/>
          <p:nvPr/>
        </p:nvSpPr>
        <p:spPr>
          <a:xfrm>
            <a:off x="2734902" y="4977618"/>
            <a:ext cx="8413259" cy="1021556"/>
          </a:xfrm>
          <a:prstGeom prst="roundRect">
            <a:avLst/>
          </a:prstGeom>
          <a:solidFill>
            <a:srgbClr val="1E2B58"/>
          </a:solidFill>
        </p:spPr>
        <p:txBody>
          <a:bodyPr wrap="square">
            <a:spAutoFit/>
          </a:bodyPr>
          <a:lstStyle/>
          <a:p>
            <a:pPr marL="288925" algn="ctr"/>
            <a:r>
              <a:rPr lang="en-US" b="1" dirty="0">
                <a:solidFill>
                  <a:schemeClr val="bg1"/>
                </a:solidFill>
              </a:rPr>
              <a:t>15 min. break after 45 min. exercise</a:t>
            </a:r>
          </a:p>
          <a:p>
            <a:pPr marL="288925" algn="ctr"/>
            <a:endParaRPr lang="en-US" b="1" dirty="0">
              <a:solidFill>
                <a:schemeClr val="bg1"/>
              </a:solidFill>
            </a:endParaRPr>
          </a:p>
          <a:p>
            <a:pPr marL="288925" algn="ctr"/>
            <a:r>
              <a:rPr lang="en-US" b="1" dirty="0">
                <a:solidFill>
                  <a:schemeClr val="bg1"/>
                </a:solidFill>
              </a:rPr>
              <a:t>Reconvene in plenary room for debrief and wrap up at 15.00.</a:t>
            </a:r>
          </a:p>
        </p:txBody>
      </p:sp>
    </p:spTree>
    <p:extLst>
      <p:ext uri="{BB962C8B-B14F-4D97-AF65-F5344CB8AC3E}">
        <p14:creationId xmlns:p14="http://schemas.microsoft.com/office/powerpoint/2010/main" val="2573414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Team presentations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15 min.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ED923E-2A9D-490E-9575-EA02A4301789}"/>
              </a:ext>
            </a:extLst>
          </p:cNvPr>
          <p:cNvSpPr/>
          <p:nvPr/>
        </p:nvSpPr>
        <p:spPr>
          <a:xfrm>
            <a:off x="2202873" y="1801561"/>
            <a:ext cx="9673937" cy="1517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team sends one representative.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min. presentation per team.</a:t>
            </a:r>
          </a:p>
          <a:p>
            <a:pPr marL="742950" lvl="1" indent="-285750"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Actions to operationalize key guidelines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6EEA37-8B55-4FCC-AE2D-209DF070857C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8EF14-424C-480F-A08D-F68162FE19CB}"/>
              </a:ext>
            </a:extLst>
          </p:cNvPr>
          <p:cNvSpPr/>
          <p:nvPr/>
        </p:nvSpPr>
        <p:spPr>
          <a:xfrm>
            <a:off x="11633291" y="6634777"/>
            <a:ext cx="377190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34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8BD242-5538-4025-A360-B2B1C711C700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46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9CBEB5-E664-417B-BB62-233862E272F2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304556C-00DB-4E76-B3B2-8572EA522C96}"/>
              </a:ext>
            </a:extLst>
          </p:cNvPr>
          <p:cNvSpPr txBox="1">
            <a:spLocks/>
          </p:cNvSpPr>
          <p:nvPr/>
        </p:nvSpPr>
        <p:spPr>
          <a:xfrm>
            <a:off x="0" y="4339687"/>
            <a:ext cx="12192000" cy="1230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432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| Questions?</a:t>
            </a:r>
          </a:p>
        </p:txBody>
      </p:sp>
    </p:spTree>
    <p:extLst>
      <p:ext uri="{BB962C8B-B14F-4D97-AF65-F5344CB8AC3E}">
        <p14:creationId xmlns:p14="http://schemas.microsoft.com/office/powerpoint/2010/main" val="254140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2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ADB8A9-0114-4859-A008-975821DC31E6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267E0E5-1701-41E4-AF2B-E9BC0A0E1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663203"/>
              </p:ext>
            </p:extLst>
          </p:nvPr>
        </p:nvGraphicFramePr>
        <p:xfrm>
          <a:off x="2424466" y="1698599"/>
          <a:ext cx="8778239" cy="4114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15953">
                  <a:extLst>
                    <a:ext uri="{9D8B030D-6E8A-4147-A177-3AD203B41FA5}">
                      <a16:colId xmlns:a16="http://schemas.microsoft.com/office/drawing/2014/main" val="2721929363"/>
                    </a:ext>
                  </a:extLst>
                </a:gridCol>
                <a:gridCol w="7462286">
                  <a:extLst>
                    <a:ext uri="{9D8B030D-6E8A-4147-A177-3AD203B41FA5}">
                      <a16:colId xmlns:a16="http://schemas.microsoft.com/office/drawing/2014/main" val="376370047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Time 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Session</a:t>
                      </a:r>
                      <a:endParaRPr lang="en-GB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614959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09.30 - 10.00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Opening remarks and welcome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&lt;leader/organization&gt;</a:t>
                      </a:r>
                      <a:r>
                        <a:rPr lang="en-US" sz="1200" dirty="0"/>
                        <a:t> remarks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949177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10.00 - 10.45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What is AI and how is it being used in government?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&lt;presenter&gt;</a:t>
                      </a:r>
                      <a:r>
                        <a:rPr lang="en-US" sz="1200" dirty="0"/>
                        <a:t> presentation</a:t>
                      </a:r>
                      <a:endParaRPr lang="en-GB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3419454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10.45 - 11.35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How can AI add value?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Group activity + room debrief</a:t>
                      </a:r>
                      <a:endParaRPr lang="en-GB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948721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11.35 - 11.50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Coffee</a:t>
                      </a:r>
                      <a:endParaRPr lang="en-GB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77481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11.50 - 12.20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How can procurement facilitate AI adoption?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&lt;presenter&gt;</a:t>
                      </a:r>
                      <a:r>
                        <a:rPr lang="en-US" sz="1200" dirty="0"/>
                        <a:t> presentation</a:t>
                      </a:r>
                      <a:endParaRPr lang="en-GB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04265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12.20 - 13.00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Lunch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03884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r>
                        <a:rPr lang="en-US" sz="1200" dirty="0"/>
                        <a:t>13.00 - 14.00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Key procurement opportunities for </a:t>
                      </a:r>
                      <a:r>
                        <a:rPr lang="en-US" sz="1200" b="0" dirty="0">
                          <a:highlight>
                            <a:srgbClr val="FFFF00"/>
                          </a:highlight>
                        </a:rPr>
                        <a:t>&lt;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your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country, city etc.</a:t>
                      </a:r>
                      <a:r>
                        <a:rPr lang="en-US" sz="1200" noProof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&gt;</a:t>
                      </a:r>
                      <a:endParaRPr lang="en-US" sz="120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Group activity + room debrief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69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14.00 - 14.45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How do I operationalize change?</a:t>
                      </a:r>
                      <a:endParaRPr lang="en-US" sz="1200" b="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Group activity</a:t>
                      </a:r>
                      <a:endParaRPr lang="en-US" sz="12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49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14.45 - 15.00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Coffee</a:t>
                      </a:r>
                      <a:endParaRPr lang="en-GB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10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15.00 - 15.15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Room debrief and wrap-up</a:t>
                      </a:r>
                      <a:endParaRPr lang="en-GB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03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80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AI?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2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9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4803B7-A433-45A6-94C1-9F1D474ED273}"/>
              </a:ext>
            </a:extLst>
          </p:cNvPr>
          <p:cNvSpPr/>
          <p:nvPr/>
        </p:nvSpPr>
        <p:spPr>
          <a:xfrm>
            <a:off x="2171700" y="1537855"/>
            <a:ext cx="9621982" cy="4634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many of you: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a map app to plan a route?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Consume online content (e.g. music, video)?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Buy products recommended by online retailers?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a voice assistant, either on your phone or from a speaker?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8B9FF9-5708-47D1-AAF4-5BFCC452EC9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AI?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10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FB3E63-5AAF-4C83-B636-EEED4CEF2D1A}"/>
              </a:ext>
            </a:extLst>
          </p:cNvPr>
          <p:cNvSpPr/>
          <p:nvPr/>
        </p:nvSpPr>
        <p:spPr>
          <a:xfrm>
            <a:off x="2573516" y="2116650"/>
            <a:ext cx="9012025" cy="946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ability for a machine to perform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task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that we normally associate with human intelligence</a:t>
            </a:r>
            <a:endParaRPr lang="en-GB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856A12-4388-4E32-B8B5-6664A0900505}"/>
              </a:ext>
            </a:extLst>
          </p:cNvPr>
          <p:cNvSpPr/>
          <p:nvPr/>
        </p:nvSpPr>
        <p:spPr>
          <a:xfrm>
            <a:off x="2388014" y="4256105"/>
            <a:ext cx="3821979" cy="946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AGI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Artificial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intelligence</a:t>
            </a:r>
          </a:p>
          <a:p>
            <a:pPr algn="ctr"/>
            <a:r>
              <a:rPr lang="en-US" sz="5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CF223E-F206-4D40-BC4C-4C3068DC9843}"/>
              </a:ext>
            </a:extLst>
          </p:cNvPr>
          <p:cNvSpPr/>
          <p:nvPr/>
        </p:nvSpPr>
        <p:spPr>
          <a:xfrm>
            <a:off x="7528656" y="4256104"/>
            <a:ext cx="3821979" cy="946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ANI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Artificial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Narrow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intelligence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5C4AD0-9C7C-490B-A5BD-AAC168198357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663345" y="3063129"/>
            <a:ext cx="2416184" cy="128262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456DFC-9580-45D1-B701-AEDD8CB50A8E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7079529" y="3063129"/>
            <a:ext cx="2089829" cy="135804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53A59-CCDA-4EDD-B5E5-9983C6E2D11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8F8582F-1A02-4D96-9309-AD4AB789F32E}"/>
              </a:ext>
            </a:extLst>
          </p:cNvPr>
          <p:cNvSpPr/>
          <p:nvPr/>
        </p:nvSpPr>
        <p:spPr>
          <a:xfrm>
            <a:off x="3673715" y="4774243"/>
            <a:ext cx="1374005" cy="1249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pPr algn="ctr"/>
            <a:r>
              <a:rPr lang="en-US" dirty="0"/>
              <a:t>Ability to analyse data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Is AI new?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pic>
        <p:nvPicPr>
          <p:cNvPr id="2050" name="Picture 2" descr="https://cdn-images-1.medium.com/max/2000/1*mWYZanOv3QUafz0nnhbEWw.png">
            <a:extLst>
              <a:ext uri="{FF2B5EF4-FFF2-40B4-BE49-F238E27FC236}">
                <a16:creationId xmlns:a16="http://schemas.microsoft.com/office/drawing/2014/main" id="{0DA5434F-DAE7-47A5-AEA2-4B445F72B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70" y="1559216"/>
            <a:ext cx="6256424" cy="185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70CECB-C08C-4C20-B472-167ADE809B13}"/>
              </a:ext>
            </a:extLst>
          </p:cNvPr>
          <p:cNvSpPr/>
          <p:nvPr/>
        </p:nvSpPr>
        <p:spPr>
          <a:xfrm>
            <a:off x="2418568" y="3417406"/>
            <a:ext cx="3764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“History of the first AI Winter”. Sebastian Schuchmann. 2019.</a:t>
            </a:r>
          </a:p>
          <a:p>
            <a:r>
              <a:rPr lang="en-GB" sz="900" dirty="0">
                <a:hlinkClick r:id="rId5"/>
              </a:rPr>
              <a:t>https://towardsdatascience.com/history-of-the-first-ai-winter-6f8c2186f80b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AE35D-DA02-4002-8A21-015EBBFB2482}"/>
              </a:ext>
            </a:extLst>
          </p:cNvPr>
          <p:cNvSpPr/>
          <p:nvPr/>
        </p:nvSpPr>
        <p:spPr>
          <a:xfrm>
            <a:off x="2044888" y="830792"/>
            <a:ext cx="8678530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has been around for decades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8651F9-F2B7-4594-890F-642A67940453}"/>
              </a:ext>
            </a:extLst>
          </p:cNvPr>
          <p:cNvSpPr/>
          <p:nvPr/>
        </p:nvSpPr>
        <p:spPr>
          <a:xfrm>
            <a:off x="8467172" y="1548000"/>
            <a:ext cx="3409638" cy="205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mathematical techniques to try to predict the future have been around for a long time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Regression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decision trees are two of the best known ones.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620A46-6723-414B-8D75-BF52E62D86D1}"/>
              </a:ext>
            </a:extLst>
          </p:cNvPr>
          <p:cNvSpPr/>
          <p:nvPr/>
        </p:nvSpPr>
        <p:spPr>
          <a:xfrm>
            <a:off x="2498367" y="4763592"/>
            <a:ext cx="1374005" cy="124957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BDD87-4A2B-4D6F-8AA9-6B831E79D2BB}"/>
              </a:ext>
            </a:extLst>
          </p:cNvPr>
          <p:cNvSpPr/>
          <p:nvPr/>
        </p:nvSpPr>
        <p:spPr>
          <a:xfrm>
            <a:off x="2374785" y="4109999"/>
            <a:ext cx="3409638" cy="43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 what changed?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E76310-6DED-4103-9470-D8468BC9C9E1}"/>
              </a:ext>
            </a:extLst>
          </p:cNvPr>
          <p:cNvSpPr/>
          <p:nvPr/>
        </p:nvSpPr>
        <p:spPr>
          <a:xfrm>
            <a:off x="5479788" y="4109999"/>
            <a:ext cx="6342098" cy="205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366073"/>
                </a:solidFill>
              </a:rPr>
              <a:t>The digital revolution created more data than we’ve ever had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social media, IoT/wearables, smartphones, digital enterprise applications (among many others) fuel data-driven machine learning (ML).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>
                <a:solidFill>
                  <a:srgbClr val="89B5C8"/>
                </a:solidFill>
              </a:rPr>
              <a:t>We have more power to analyse data than we’ve ever had: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cheaper than ever to store and analyse very large amounts of data (e.g. cloud), invention of neural networks and other techniques.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C3688-0752-4189-8C58-C3DC60D0AD2F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11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2FDE7-D726-4DA1-B3CF-400A23893422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do the different AI terms mean?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C969AB-C852-4FEE-BE63-6A7B0B69005A}"/>
              </a:ext>
            </a:extLst>
          </p:cNvPr>
          <p:cNvGrpSpPr/>
          <p:nvPr/>
        </p:nvGrpSpPr>
        <p:grpSpPr>
          <a:xfrm>
            <a:off x="2137526" y="2032920"/>
            <a:ext cx="5443979" cy="2242401"/>
            <a:chOff x="2278931" y="2032920"/>
            <a:chExt cx="5443979" cy="22424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219472-D475-4E4B-B556-B2DD43F23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8931" y="2032920"/>
              <a:ext cx="5443979" cy="224240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tlCol="0" anchor="t"/>
            <a:lstStyle/>
            <a:p>
              <a:r>
                <a:rPr lang="en-US" dirty="0"/>
                <a:t>Artificial intelligence (AI)</a:t>
              </a:r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CBEE10-440A-4F94-A251-FC9F0BFCE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2768" y="2590572"/>
              <a:ext cx="4090142" cy="168474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tlCol="0" anchor="t"/>
            <a:lstStyle/>
            <a:p>
              <a:r>
                <a:rPr lang="en-US" dirty="0"/>
                <a:t>Machine learning (ML)</a:t>
              </a:r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210A42-A785-47AB-B0C4-374EC3E77D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9287" y="3124615"/>
              <a:ext cx="2793623" cy="11507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tlCol="0" anchor="t"/>
            <a:lstStyle/>
            <a:p>
              <a:r>
                <a:rPr lang="en-US" dirty="0"/>
                <a:t>Deep learning</a:t>
              </a:r>
              <a:endParaRPr lang="en-GB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9819A-4803-4442-8308-BB4D86C6E805}"/>
              </a:ext>
            </a:extLst>
          </p:cNvPr>
          <p:cNvSpPr/>
          <p:nvPr/>
        </p:nvSpPr>
        <p:spPr>
          <a:xfrm>
            <a:off x="7777114" y="1353638"/>
            <a:ext cx="4186466" cy="4463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machine that displays human levels of intelligence.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learning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method of developing AI by allowing machines to extract patterns (i.e. ‘learn’) from data.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Deep learning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Field within ML concerned with the development of neural networks (models that mimic the basic structure of our brain).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 biggest gains being made</a:t>
            </a: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Algorithm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sequence of steps followed by a programme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7B1C30-BE55-4DAE-BCFE-FFB60713575A}"/>
              </a:ext>
            </a:extLst>
          </p:cNvPr>
          <p:cNvCxnSpPr>
            <a:cxnSpLocks/>
          </p:cNvCxnSpPr>
          <p:nvPr/>
        </p:nvCxnSpPr>
        <p:spPr>
          <a:xfrm>
            <a:off x="7844161" y="1680920"/>
            <a:ext cx="4023360" cy="0"/>
          </a:xfrm>
          <a:prstGeom prst="line">
            <a:avLst/>
          </a:prstGeom>
          <a:ln w="38100">
            <a:solidFill>
              <a:srgbClr val="3660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261818-4C81-40EC-A6E6-4D921390CFBC}"/>
              </a:ext>
            </a:extLst>
          </p:cNvPr>
          <p:cNvCxnSpPr>
            <a:cxnSpLocks/>
          </p:cNvCxnSpPr>
          <p:nvPr/>
        </p:nvCxnSpPr>
        <p:spPr>
          <a:xfrm>
            <a:off x="7844161" y="2772059"/>
            <a:ext cx="4023360" cy="0"/>
          </a:xfrm>
          <a:prstGeom prst="line">
            <a:avLst/>
          </a:prstGeom>
          <a:ln w="38100">
            <a:solidFill>
              <a:srgbClr val="5091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E25D5A-9156-4434-AB03-BDAFD0B6F3C7}"/>
              </a:ext>
            </a:extLst>
          </p:cNvPr>
          <p:cNvCxnSpPr>
            <a:cxnSpLocks/>
          </p:cNvCxnSpPr>
          <p:nvPr/>
        </p:nvCxnSpPr>
        <p:spPr>
          <a:xfrm>
            <a:off x="7844161" y="4140857"/>
            <a:ext cx="4023360" cy="0"/>
          </a:xfrm>
          <a:prstGeom prst="line">
            <a:avLst/>
          </a:prstGeom>
          <a:ln w="38100">
            <a:solidFill>
              <a:srgbClr val="89B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ED1488C-E1D3-440C-B771-2812EFC867EE}"/>
              </a:ext>
            </a:extLst>
          </p:cNvPr>
          <p:cNvSpPr>
            <a:spLocks noChangeAspect="1"/>
          </p:cNvSpPr>
          <p:nvPr/>
        </p:nvSpPr>
        <p:spPr>
          <a:xfrm>
            <a:off x="2673622" y="5075047"/>
            <a:ext cx="4654595" cy="8326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about other terms, such as ‘smart’ or ‘cognitive’?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Marketing terms. Keep it simple.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2D95C9-48FB-4F53-87D3-E6066D4848B2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12</a:t>
            </a:r>
            <a:endParaRPr lang="en-GB" sz="1400" b="1" dirty="0">
              <a:solidFill>
                <a:srgbClr val="1E2B58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5A65A-7E65-46E6-96DA-A0C31DD44DD4}"/>
              </a:ext>
            </a:extLst>
          </p:cNvPr>
          <p:cNvCxnSpPr>
            <a:cxnSpLocks/>
          </p:cNvCxnSpPr>
          <p:nvPr/>
        </p:nvCxnSpPr>
        <p:spPr>
          <a:xfrm>
            <a:off x="7844161" y="5816660"/>
            <a:ext cx="4023360" cy="0"/>
          </a:xfrm>
          <a:prstGeom prst="line">
            <a:avLst/>
          </a:prstGeom>
          <a:ln w="38100">
            <a:solidFill>
              <a:srgbClr val="7092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E9F6193-92DE-4B23-B314-BFAF9E99C4C8}"/>
              </a:ext>
            </a:extLst>
          </p:cNvPr>
          <p:cNvSpPr>
            <a:spLocks/>
          </p:cNvSpPr>
          <p:nvPr/>
        </p:nvSpPr>
        <p:spPr>
          <a:xfrm>
            <a:off x="5613548" y="3955706"/>
            <a:ext cx="1968096" cy="31545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Algorithm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6565C9-E9EC-410E-864D-0D9EEA89FC24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Forum Master Theme">
  <a:themeElements>
    <a:clrScheme name="Rorum Palette">
      <a:dk1>
        <a:srgbClr val="000000"/>
      </a:dk1>
      <a:lt1>
        <a:srgbClr val="FFFFFF"/>
      </a:lt1>
      <a:dk2>
        <a:srgbClr val="A1AABD"/>
      </a:dk2>
      <a:lt2>
        <a:srgbClr val="808083"/>
      </a:lt2>
      <a:accent1>
        <a:srgbClr val="89B5C8"/>
      </a:accent1>
      <a:accent2>
        <a:srgbClr val="C6BE98"/>
      </a:accent2>
      <a:accent3>
        <a:srgbClr val="8D96BF"/>
      </a:accent3>
      <a:accent4>
        <a:srgbClr val="9FB69D"/>
      </a:accent4>
      <a:accent5>
        <a:srgbClr val="C6B2AD"/>
      </a:accent5>
      <a:accent6>
        <a:srgbClr val="A59FC1"/>
      </a:accent6>
      <a:hlink>
        <a:srgbClr val="0070C0"/>
      </a:hlink>
      <a:folHlink>
        <a:srgbClr val="A1AAB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27571</TotalTime>
  <Words>3521</Words>
  <Application>Microsoft Office PowerPoint</Application>
  <PresentationFormat>Widescreen</PresentationFormat>
  <Paragraphs>632</Paragraphs>
  <Slides>39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Courier New</vt:lpstr>
      <vt:lpstr>Helvetica Neue</vt:lpstr>
      <vt:lpstr>Helvetica Neue Light</vt:lpstr>
      <vt:lpstr>Helvetica Neue LT Pro 45 Light</vt:lpstr>
      <vt:lpstr>Helvetica Neue LT Pro 75</vt:lpstr>
      <vt:lpstr>Forum Master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Goldhawk, Craig</dc:creator>
  <cp:lastModifiedBy>Janet Hill</cp:lastModifiedBy>
  <cp:revision>5008</cp:revision>
  <cp:lastPrinted>2019-04-02T07:41:36Z</cp:lastPrinted>
  <dcterms:created xsi:type="dcterms:W3CDTF">2018-12-17T10:54:26Z</dcterms:created>
  <dcterms:modified xsi:type="dcterms:W3CDTF">2020-04-29T15:04:50Z</dcterms:modified>
</cp:coreProperties>
</file>